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24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76302-D950-47E9-9EBD-52B904BC34D2}" type="datetimeFigureOut">
              <a:rPr lang="cs-CZ" smtClean="0"/>
              <a:pPr/>
              <a:t>22.02.2019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D51C9-E343-49FB-B928-AD15CE67047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5108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76302-D950-47E9-9EBD-52B904BC34D2}" type="datetimeFigureOut">
              <a:rPr lang="cs-CZ" smtClean="0"/>
              <a:pPr/>
              <a:t>22.02.2019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D51C9-E343-49FB-B928-AD15CE67047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7392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76302-D950-47E9-9EBD-52B904BC34D2}" type="datetimeFigureOut">
              <a:rPr lang="cs-CZ" smtClean="0"/>
              <a:pPr/>
              <a:t>22.02.2019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D51C9-E343-49FB-B928-AD15CE67047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2400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76302-D950-47E9-9EBD-52B904BC34D2}" type="datetimeFigureOut">
              <a:rPr lang="cs-CZ" smtClean="0"/>
              <a:pPr/>
              <a:t>22.02.2019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D51C9-E343-49FB-B928-AD15CE67047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4257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76302-D950-47E9-9EBD-52B904BC34D2}" type="datetimeFigureOut">
              <a:rPr lang="cs-CZ" smtClean="0"/>
              <a:pPr/>
              <a:t>22.02.2019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D51C9-E343-49FB-B928-AD15CE67047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1164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76302-D950-47E9-9EBD-52B904BC34D2}" type="datetimeFigureOut">
              <a:rPr lang="cs-CZ" smtClean="0"/>
              <a:pPr/>
              <a:t>22.02.2019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D51C9-E343-49FB-B928-AD15CE67047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558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76302-D950-47E9-9EBD-52B904BC34D2}" type="datetimeFigureOut">
              <a:rPr lang="cs-CZ" smtClean="0"/>
              <a:pPr/>
              <a:t>22.02.2019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D51C9-E343-49FB-B928-AD15CE67047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9307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76302-D950-47E9-9EBD-52B904BC34D2}" type="datetimeFigureOut">
              <a:rPr lang="cs-CZ" smtClean="0"/>
              <a:pPr/>
              <a:t>22.02.2019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D51C9-E343-49FB-B928-AD15CE67047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6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76302-D950-47E9-9EBD-52B904BC34D2}" type="datetimeFigureOut">
              <a:rPr lang="cs-CZ" smtClean="0"/>
              <a:pPr/>
              <a:t>22.02.2019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D51C9-E343-49FB-B928-AD15CE67047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3079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76302-D950-47E9-9EBD-52B904BC34D2}" type="datetimeFigureOut">
              <a:rPr lang="cs-CZ" smtClean="0"/>
              <a:pPr/>
              <a:t>22.02.2019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D51C9-E343-49FB-B928-AD15CE67047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8652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76302-D950-47E9-9EBD-52B904BC34D2}" type="datetimeFigureOut">
              <a:rPr lang="cs-CZ" smtClean="0"/>
              <a:pPr/>
              <a:t>22.02.2019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D51C9-E343-49FB-B928-AD15CE67047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5351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76302-D950-47E9-9EBD-52B904BC34D2}" type="datetimeFigureOut">
              <a:rPr lang="cs-CZ" smtClean="0"/>
              <a:pPr/>
              <a:t>22.02.2019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D51C9-E343-49FB-B928-AD15CE67047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7370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 txBox="1">
            <a:spLocks noGrp="1"/>
          </p:cNvSpPr>
          <p:nvPr>
            <p:ph type="ctrTitle"/>
          </p:nvPr>
        </p:nvSpPr>
        <p:spPr>
          <a:xfrm>
            <a:off x="755650" y="1916113"/>
            <a:ext cx="7772400" cy="1470025"/>
          </a:xfrm>
        </p:spPr>
        <p:txBody>
          <a:bodyPr/>
          <a:lstStyle/>
          <a:p>
            <a:pPr eaLnBrk="1" hangingPunct="1"/>
            <a:r>
              <a:rPr b="1" dirty="0">
                <a:latin typeface="Calibri" pitchFamily="34" charset="0"/>
              </a:rPr>
              <a:t>Renovace poškozených součástí</a:t>
            </a:r>
          </a:p>
        </p:txBody>
      </p:sp>
      <p:sp>
        <p:nvSpPr>
          <p:cNvPr id="14338" name="Rectangle 4"/>
          <p:cNvSpPr txBox="1">
            <a:spLocks noGrp="1" noChangeArrowheads="1"/>
          </p:cNvSpPr>
          <p:nvPr>
            <p:ph type="subTitle" idx="1"/>
          </p:nvPr>
        </p:nvSpPr>
        <p:spPr>
          <a:xfrm>
            <a:off x="1331913" y="5301209"/>
            <a:ext cx="6400800" cy="839242"/>
          </a:xfrm>
          <a:solidFill>
            <a:srgbClr val="CCFFFF"/>
          </a:solidFill>
        </p:spPr>
        <p:txBody>
          <a:bodyPr>
            <a:noAutofit/>
          </a:bodyPr>
          <a:lstStyle/>
          <a:p>
            <a:pPr eaLnBrk="1" hangingPunct="1">
              <a:spcBef>
                <a:spcPct val="0"/>
              </a:spcBef>
            </a:pPr>
            <a:r>
              <a:rPr altLang="cs-CZ" sz="1100" i="1" dirty="0" err="1">
                <a:solidFill>
                  <a:schemeClr val="tx1"/>
                </a:solidFill>
                <a:latin typeface="Arial" charset="0"/>
                <a:cs typeface="Arial" charset="0"/>
              </a:rPr>
              <a:t>Autorem</a:t>
            </a:r>
            <a:r>
              <a:rPr altLang="cs-CZ" sz="1100" i="1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altLang="cs-CZ" sz="1100" i="1" dirty="0" err="1">
                <a:solidFill>
                  <a:schemeClr val="tx1"/>
                </a:solidFill>
                <a:latin typeface="Arial" charset="0"/>
                <a:cs typeface="Arial" charset="0"/>
              </a:rPr>
              <a:t>materiálu</a:t>
            </a:r>
            <a:r>
              <a:rPr altLang="cs-CZ" sz="1100" i="1" dirty="0">
                <a:solidFill>
                  <a:schemeClr val="tx1"/>
                </a:solidFill>
                <a:latin typeface="Arial" charset="0"/>
                <a:cs typeface="Arial" charset="0"/>
              </a:rPr>
              <a:t> a </a:t>
            </a:r>
            <a:r>
              <a:rPr altLang="cs-CZ" sz="1100" i="1" dirty="0" err="1">
                <a:solidFill>
                  <a:schemeClr val="tx1"/>
                </a:solidFill>
                <a:latin typeface="Arial" charset="0"/>
                <a:cs typeface="Arial" charset="0"/>
              </a:rPr>
              <a:t>všech</a:t>
            </a:r>
            <a:r>
              <a:rPr altLang="cs-CZ" sz="1100" i="1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altLang="cs-CZ" sz="1100" i="1" dirty="0" err="1">
                <a:solidFill>
                  <a:schemeClr val="tx1"/>
                </a:solidFill>
                <a:latin typeface="Arial" charset="0"/>
                <a:cs typeface="Arial" charset="0"/>
              </a:rPr>
              <a:t>jeho</a:t>
            </a:r>
            <a:r>
              <a:rPr altLang="cs-CZ" sz="1100" i="1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altLang="cs-CZ" sz="1100" i="1" dirty="0" err="1">
                <a:solidFill>
                  <a:schemeClr val="tx1"/>
                </a:solidFill>
                <a:latin typeface="Arial" charset="0"/>
                <a:cs typeface="Arial" charset="0"/>
              </a:rPr>
              <a:t>částí</a:t>
            </a:r>
            <a:r>
              <a:rPr altLang="cs-CZ" sz="1100" i="1" dirty="0">
                <a:solidFill>
                  <a:schemeClr val="tx1"/>
                </a:solidFill>
                <a:latin typeface="Arial" charset="0"/>
                <a:cs typeface="Arial" charset="0"/>
              </a:rPr>
              <a:t>, </a:t>
            </a:r>
            <a:r>
              <a:rPr altLang="cs-CZ" sz="1100" i="1" dirty="0" err="1">
                <a:solidFill>
                  <a:schemeClr val="tx1"/>
                </a:solidFill>
                <a:latin typeface="Arial" charset="0"/>
                <a:cs typeface="Arial" charset="0"/>
              </a:rPr>
              <a:t>není</a:t>
            </a:r>
            <a:r>
              <a:rPr altLang="cs-CZ" sz="1100" i="1" dirty="0">
                <a:solidFill>
                  <a:schemeClr val="tx1"/>
                </a:solidFill>
                <a:latin typeface="Arial" charset="0"/>
                <a:cs typeface="Arial" charset="0"/>
              </a:rPr>
              <a:t>-li </a:t>
            </a:r>
            <a:r>
              <a:rPr altLang="cs-CZ" sz="1100" i="1" dirty="0" err="1">
                <a:solidFill>
                  <a:schemeClr val="tx1"/>
                </a:solidFill>
                <a:latin typeface="Arial" charset="0"/>
                <a:cs typeface="Arial" charset="0"/>
              </a:rPr>
              <a:t>uvedeno</a:t>
            </a:r>
            <a:r>
              <a:rPr altLang="cs-CZ" sz="1100" i="1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altLang="cs-CZ" sz="1100" i="1" dirty="0" err="1">
                <a:solidFill>
                  <a:schemeClr val="tx1"/>
                </a:solidFill>
                <a:latin typeface="Arial" charset="0"/>
                <a:cs typeface="Arial" charset="0"/>
              </a:rPr>
              <a:t>jinak</a:t>
            </a:r>
            <a:r>
              <a:rPr altLang="cs-CZ" sz="1100" i="1" dirty="0">
                <a:solidFill>
                  <a:schemeClr val="tx1"/>
                </a:solidFill>
                <a:latin typeface="Arial" charset="0"/>
                <a:cs typeface="Arial" charset="0"/>
              </a:rPr>
              <a:t>, je </a:t>
            </a:r>
            <a:r>
              <a:rPr altLang="cs-CZ" sz="1100" i="1" dirty="0" err="1">
                <a:solidFill>
                  <a:schemeClr val="tx1"/>
                </a:solidFill>
                <a:latin typeface="Arial" charset="0"/>
                <a:cs typeface="Arial" charset="0"/>
              </a:rPr>
              <a:t>Ing</a:t>
            </a:r>
            <a:r>
              <a:rPr altLang="cs-CZ" sz="1100" i="1" dirty="0">
                <a:solidFill>
                  <a:schemeClr val="tx1"/>
                </a:solidFill>
                <a:latin typeface="Arial" charset="0"/>
                <a:cs typeface="Arial" charset="0"/>
              </a:rPr>
              <a:t>. </a:t>
            </a:r>
            <a:r>
              <a:rPr altLang="cs-CZ" sz="1100" i="1" dirty="0" err="1">
                <a:solidFill>
                  <a:schemeClr val="tx1"/>
                </a:solidFill>
                <a:latin typeface="Arial" charset="0"/>
                <a:cs typeface="Arial" charset="0"/>
              </a:rPr>
              <a:t>Pavel</a:t>
            </a:r>
            <a:r>
              <a:rPr altLang="cs-CZ" sz="1100" i="1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altLang="cs-CZ" sz="1100" i="1" dirty="0" err="1">
                <a:solidFill>
                  <a:schemeClr val="tx1"/>
                </a:solidFill>
                <a:latin typeface="Arial" charset="0"/>
                <a:cs typeface="Arial" charset="0"/>
              </a:rPr>
              <a:t>Moravec</a:t>
            </a:r>
            <a:r>
              <a:rPr altLang="cs-CZ" sz="1100" i="1" dirty="0">
                <a:solidFill>
                  <a:schemeClr val="tx1"/>
                </a:solidFill>
                <a:latin typeface="Arial" charset="0"/>
                <a:cs typeface="Arial" charset="0"/>
              </a:rPr>
              <a:t>. </a:t>
            </a:r>
            <a:r>
              <a:rPr lang="cs-CZ" altLang="cs-CZ" sz="1100" i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cs-CZ" altLang="cs-CZ" sz="1100" i="1" dirty="0" smtClean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altLang="cs-CZ" sz="1100" i="1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Dostupné</a:t>
            </a:r>
            <a:r>
              <a:rPr altLang="cs-CZ" sz="1100" i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altLang="cs-CZ" sz="1100" i="1" dirty="0">
                <a:solidFill>
                  <a:schemeClr val="tx1"/>
                </a:solidFill>
                <a:latin typeface="Arial" charset="0"/>
                <a:cs typeface="Arial" charset="0"/>
              </a:rPr>
              <a:t>z </a:t>
            </a:r>
            <a:r>
              <a:rPr altLang="cs-CZ" sz="1100" i="1" dirty="0" err="1">
                <a:solidFill>
                  <a:schemeClr val="tx1"/>
                </a:solidFill>
                <a:latin typeface="Arial" charset="0"/>
                <a:cs typeface="Arial" charset="0"/>
              </a:rPr>
              <a:t>Metodického</a:t>
            </a:r>
            <a:r>
              <a:rPr altLang="cs-CZ" sz="1100" i="1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altLang="cs-CZ" sz="1100" i="1" dirty="0" err="1">
                <a:solidFill>
                  <a:schemeClr val="tx1"/>
                </a:solidFill>
                <a:latin typeface="Arial" charset="0"/>
                <a:cs typeface="Arial" charset="0"/>
              </a:rPr>
              <a:t>portálu</a:t>
            </a:r>
            <a:r>
              <a:rPr altLang="cs-CZ" sz="1100" i="1" dirty="0">
                <a:solidFill>
                  <a:schemeClr val="tx1"/>
                </a:solidFill>
                <a:latin typeface="Arial" charset="0"/>
                <a:cs typeface="Arial" charset="0"/>
              </a:rPr>
              <a:t> www.rvp.cz, ISSN: 1802-4785. </a:t>
            </a:r>
            <a:r>
              <a:rPr lang="cs-CZ" altLang="cs-CZ" sz="1100" i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cs-CZ" altLang="cs-CZ" sz="1100" i="1" dirty="0" smtClean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altLang="cs-CZ" sz="1100" i="1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Provozuje</a:t>
            </a:r>
            <a:r>
              <a:rPr altLang="cs-CZ" sz="1100" i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altLang="cs-CZ" sz="1100" i="1" dirty="0" err="1">
                <a:solidFill>
                  <a:schemeClr val="tx1"/>
                </a:solidFill>
                <a:latin typeface="Arial" charset="0"/>
                <a:cs typeface="Arial" charset="0"/>
              </a:rPr>
              <a:t>Národní</a:t>
            </a:r>
            <a:r>
              <a:rPr altLang="cs-CZ" sz="1100" i="1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altLang="cs-CZ" sz="1100" i="1" dirty="0" err="1">
                <a:solidFill>
                  <a:schemeClr val="tx1"/>
                </a:solidFill>
                <a:latin typeface="Arial" charset="0"/>
                <a:cs typeface="Arial" charset="0"/>
              </a:rPr>
              <a:t>ústav</a:t>
            </a:r>
            <a:r>
              <a:rPr altLang="cs-CZ" sz="1100" i="1" dirty="0">
                <a:solidFill>
                  <a:schemeClr val="tx1"/>
                </a:solidFill>
                <a:latin typeface="Arial" charset="0"/>
                <a:cs typeface="Arial" charset="0"/>
              </a:rPr>
              <a:t> pro </a:t>
            </a:r>
            <a:r>
              <a:rPr altLang="cs-CZ" sz="1100" i="1" dirty="0" err="1">
                <a:solidFill>
                  <a:schemeClr val="tx1"/>
                </a:solidFill>
                <a:latin typeface="Arial" charset="0"/>
                <a:cs typeface="Arial" charset="0"/>
              </a:rPr>
              <a:t>vzdělávání</a:t>
            </a:r>
            <a:r>
              <a:rPr altLang="cs-CZ" sz="1100" i="1" dirty="0">
                <a:solidFill>
                  <a:schemeClr val="tx1"/>
                </a:solidFill>
                <a:latin typeface="Arial" charset="0"/>
                <a:cs typeface="Arial" charset="0"/>
              </a:rPr>
              <a:t>, </a:t>
            </a:r>
            <a:r>
              <a:rPr altLang="cs-CZ" sz="1100" i="1" dirty="0" err="1">
                <a:solidFill>
                  <a:schemeClr val="tx1"/>
                </a:solidFill>
                <a:latin typeface="Arial" charset="0"/>
                <a:cs typeface="Arial" charset="0"/>
              </a:rPr>
              <a:t>školské</a:t>
            </a:r>
            <a:r>
              <a:rPr altLang="cs-CZ" sz="1100" i="1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altLang="cs-CZ" sz="1100" i="1" dirty="0" err="1">
                <a:solidFill>
                  <a:schemeClr val="tx1"/>
                </a:solidFill>
                <a:latin typeface="Arial" charset="0"/>
                <a:cs typeface="Arial" charset="0"/>
              </a:rPr>
              <a:t>poradenské</a:t>
            </a:r>
            <a:r>
              <a:rPr altLang="cs-CZ" sz="1100" i="1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altLang="cs-CZ" sz="1100" i="1" dirty="0" err="1">
                <a:solidFill>
                  <a:schemeClr val="tx1"/>
                </a:solidFill>
                <a:latin typeface="Arial" charset="0"/>
                <a:cs typeface="Arial" charset="0"/>
              </a:rPr>
              <a:t>zařízení</a:t>
            </a:r>
            <a:r>
              <a:rPr altLang="cs-CZ" sz="1100" i="1" dirty="0">
                <a:solidFill>
                  <a:schemeClr val="tx1"/>
                </a:solidFill>
                <a:latin typeface="Arial" charset="0"/>
                <a:cs typeface="Arial" charset="0"/>
              </a:rPr>
              <a:t> a </a:t>
            </a:r>
            <a:r>
              <a:rPr altLang="cs-CZ" sz="1100" i="1" dirty="0" err="1">
                <a:solidFill>
                  <a:schemeClr val="tx1"/>
                </a:solidFill>
                <a:latin typeface="Arial" charset="0"/>
                <a:cs typeface="Arial" charset="0"/>
              </a:rPr>
              <a:t>zařízení</a:t>
            </a:r>
            <a:r>
              <a:rPr altLang="cs-CZ" sz="1100" i="1" dirty="0">
                <a:solidFill>
                  <a:schemeClr val="tx1"/>
                </a:solidFill>
                <a:latin typeface="Arial" charset="0"/>
                <a:cs typeface="Arial" charset="0"/>
              </a:rPr>
              <a:t> pro </a:t>
            </a:r>
            <a:r>
              <a:rPr altLang="cs-CZ" sz="1100" i="1" dirty="0" err="1">
                <a:solidFill>
                  <a:schemeClr val="tx1"/>
                </a:solidFill>
                <a:latin typeface="Arial" charset="0"/>
                <a:cs typeface="Arial" charset="0"/>
              </a:rPr>
              <a:t>další</a:t>
            </a:r>
            <a:r>
              <a:rPr altLang="cs-CZ" sz="1100" i="1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altLang="cs-CZ" sz="1100" i="1" dirty="0" err="1">
                <a:solidFill>
                  <a:schemeClr val="tx1"/>
                </a:solidFill>
                <a:latin typeface="Arial" charset="0"/>
                <a:cs typeface="Arial" charset="0"/>
              </a:rPr>
              <a:t>vzdělávání</a:t>
            </a:r>
            <a:r>
              <a:rPr altLang="cs-CZ" sz="1100" i="1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altLang="cs-CZ" sz="1100" i="1" dirty="0" err="1">
                <a:solidFill>
                  <a:schemeClr val="tx1"/>
                </a:solidFill>
                <a:latin typeface="Arial" charset="0"/>
                <a:cs typeface="Arial" charset="0"/>
              </a:rPr>
              <a:t>pedagogických</a:t>
            </a:r>
            <a:r>
              <a:rPr altLang="cs-CZ" sz="1100" i="1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altLang="cs-CZ" sz="1100" i="1" dirty="0" err="1">
                <a:solidFill>
                  <a:schemeClr val="tx1"/>
                </a:solidFill>
                <a:latin typeface="Arial" charset="0"/>
                <a:cs typeface="Arial" charset="0"/>
              </a:rPr>
              <a:t>pracovníků</a:t>
            </a:r>
            <a:r>
              <a:rPr altLang="cs-CZ" sz="1100" i="1" dirty="0">
                <a:solidFill>
                  <a:schemeClr val="tx1"/>
                </a:solidFill>
                <a:latin typeface="Arial" charset="0"/>
                <a:cs typeface="Arial" charset="0"/>
              </a:rPr>
              <a:t> (NÚV). </a:t>
            </a:r>
          </a:p>
        </p:txBody>
      </p:sp>
    </p:spTree>
    <p:extLst>
      <p:ext uri="{BB962C8B-B14F-4D97-AF65-F5344CB8AC3E}">
        <p14:creationId xmlns:p14="http://schemas.microsoft.com/office/powerpoint/2010/main" val="304344753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sah 2"/>
          <p:cNvSpPr txBox="1">
            <a:spLocks noGrp="1"/>
          </p:cNvSpPr>
          <p:nvPr>
            <p:ph idx="1"/>
          </p:nvPr>
        </p:nvSpPr>
        <p:spPr>
          <a:xfrm>
            <a:off x="468313" y="1412875"/>
            <a:ext cx="8229600" cy="2592388"/>
          </a:xfrm>
        </p:spPr>
        <p:txBody>
          <a:bodyPr>
            <a:noAutofit/>
          </a:bodyPr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cs-CZ" dirty="0">
                <a:latin typeface="Calibri" pitchFamily="34" charset="0"/>
              </a:rPr>
              <a:t>Součásti, které se renovují na normalizované opravné rozměry,  jsou rovnocenné novým náhradním součástem.</a:t>
            </a:r>
          </a:p>
          <a:p>
            <a:pPr eaLnBrk="1" hangingPunct="1">
              <a:buFont typeface="Arial" charset="0"/>
              <a:buNone/>
              <a:defRPr/>
            </a:pPr>
            <a:endParaRPr lang="cs-CZ" dirty="0">
              <a:latin typeface="Calibri" pitchFamily="34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cs-CZ" dirty="0">
                <a:latin typeface="Calibri" pitchFamily="34" charset="0"/>
              </a:rPr>
              <a:t>Protože splňují i požadavek vzájemné vyměnitelnosti, mohou se vyrábět na sklad.</a:t>
            </a:r>
          </a:p>
        </p:txBody>
      </p:sp>
    </p:spTree>
    <p:extLst>
      <p:ext uri="{BB962C8B-B14F-4D97-AF65-F5344CB8AC3E}">
        <p14:creationId xmlns:p14="http://schemas.microsoft.com/office/powerpoint/2010/main" val="353941589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 txBox="1"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pPr algn="l" eaLnBrk="1" hangingPunct="1"/>
            <a:r>
              <a:rPr sz="3200" dirty="0">
                <a:latin typeface="Calibri" pitchFamily="34" charset="0"/>
              </a:rPr>
              <a:t>Při renovaci na opravné rozměry se musí splnit několik </a:t>
            </a:r>
            <a:r>
              <a:rPr sz="3200" dirty="0" err="1">
                <a:latin typeface="Calibri" pitchFamily="34" charset="0"/>
              </a:rPr>
              <a:t>základních</a:t>
            </a:r>
            <a:r>
              <a:rPr sz="3200" dirty="0">
                <a:latin typeface="Calibri" pitchFamily="34" charset="0"/>
              </a:rPr>
              <a:t> </a:t>
            </a:r>
            <a:r>
              <a:rPr sz="3200" dirty="0" err="1" smtClean="0">
                <a:latin typeface="Calibri" pitchFamily="34" charset="0"/>
              </a:rPr>
              <a:t>podmínek</a:t>
            </a:r>
            <a:r>
              <a:rPr sz="3200" dirty="0" smtClean="0">
                <a:latin typeface="Calibri" pitchFamily="34" charset="0"/>
              </a:rPr>
              <a:t>:</a:t>
            </a:r>
            <a:endParaRPr sz="3200" dirty="0">
              <a:latin typeface="Calibri" pitchFamily="34" charset="0"/>
            </a:endParaRPr>
          </a:p>
        </p:txBody>
      </p:sp>
      <p:sp>
        <p:nvSpPr>
          <p:cNvPr id="23554" name="Zástupný symbol pro obsah 2"/>
          <p:cNvSpPr txBox="1">
            <a:spLocks noGrp="1"/>
          </p:cNvSpPr>
          <p:nvPr>
            <p:ph idx="1"/>
          </p:nvPr>
        </p:nvSpPr>
        <p:spPr>
          <a:xfrm>
            <a:off x="467544" y="2307284"/>
            <a:ext cx="8229600" cy="4525963"/>
          </a:xfrm>
        </p:spPr>
        <p:txBody>
          <a:bodyPr/>
          <a:lstStyle/>
          <a:p>
            <a:pPr marL="358775" indent="-358775" eaLnBrk="1" hangingPunct="1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cs-CZ" dirty="0">
                <a:latin typeface="Calibri" pitchFamily="34" charset="0"/>
              </a:rPr>
              <a:t>součást musí být vyrobena tak, aby její         pevnostní vlastnosti nebránily renovaci na opravné </a:t>
            </a:r>
            <a:r>
              <a:rPr lang="cs-CZ" dirty="0" smtClean="0">
                <a:latin typeface="Calibri" pitchFamily="34" charset="0"/>
              </a:rPr>
              <a:t>rozměry; </a:t>
            </a:r>
            <a:endParaRPr lang="cs-CZ" dirty="0">
              <a:latin typeface="Calibri" pitchFamily="34" charset="0"/>
            </a:endParaRPr>
          </a:p>
          <a:p>
            <a:pPr marL="358775" indent="-358775" eaLnBrk="1" hangingPunct="1">
              <a:spcBef>
                <a:spcPts val="0"/>
              </a:spcBef>
              <a:buFont typeface="Wingdings" pitchFamily="2" charset="2"/>
              <a:buChar char="Ø"/>
              <a:defRPr/>
            </a:pPr>
            <a:endParaRPr lang="cs-CZ" dirty="0">
              <a:latin typeface="Calibri" pitchFamily="34" charset="0"/>
            </a:endParaRPr>
          </a:p>
          <a:p>
            <a:pPr marL="358775" indent="-358775" eaLnBrk="1" hangingPunct="1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cs-CZ" dirty="0">
                <a:latin typeface="Calibri" pitchFamily="34" charset="0"/>
              </a:rPr>
              <a:t>je nutno volit takový způsob tepelného zpracování součástí, aby se nemusel při každém obrábění na opravné rozměry </a:t>
            </a:r>
            <a:r>
              <a:rPr lang="cs-CZ" dirty="0" smtClean="0">
                <a:latin typeface="Calibri" pitchFamily="34" charset="0"/>
              </a:rPr>
              <a:t>opakovat. </a:t>
            </a:r>
            <a:endParaRPr lang="cs-CZ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88909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pPr marL="358775" indent="-358775" eaLnBrk="1" hangingPunct="1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cs-CZ" dirty="0">
                <a:latin typeface="Calibri" pitchFamily="34" charset="0"/>
              </a:rPr>
              <a:t>je nutno zachovat všechny upínací základny součásti, aby se ulehčilo obrábění v </a:t>
            </a:r>
            <a:r>
              <a:rPr lang="cs-CZ" dirty="0" smtClean="0">
                <a:latin typeface="Calibri" pitchFamily="34" charset="0"/>
              </a:rPr>
              <a:t>opravnách;</a:t>
            </a:r>
            <a:endParaRPr lang="cs-CZ" dirty="0">
              <a:latin typeface="Calibri" pitchFamily="34" charset="0"/>
            </a:endParaRPr>
          </a:p>
          <a:p>
            <a:pPr marL="358775" indent="-358775" eaLnBrk="1" hangingPunct="1">
              <a:spcBef>
                <a:spcPts val="0"/>
              </a:spcBef>
              <a:buFont typeface="Wingdings" pitchFamily="2" charset="2"/>
              <a:buChar char="Ø"/>
              <a:defRPr/>
            </a:pPr>
            <a:endParaRPr lang="cs-CZ" dirty="0">
              <a:latin typeface="Calibri" pitchFamily="34" charset="0"/>
            </a:endParaRPr>
          </a:p>
          <a:p>
            <a:pPr marL="358775" indent="-358775" eaLnBrk="1" hangingPunct="1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cs-CZ" dirty="0">
                <a:latin typeface="Calibri" pitchFamily="34" charset="0"/>
              </a:rPr>
              <a:t>musí se správně volit mezní rozměry</a:t>
            </a:r>
            <a:r>
              <a:rPr lang="cs-CZ" dirty="0" smtClean="0">
                <a:latin typeface="Calibri" pitchFamily="34" charset="0"/>
              </a:rPr>
              <a:t>, </a:t>
            </a:r>
            <a:r>
              <a:rPr lang="cs-CZ" dirty="0">
                <a:latin typeface="Calibri" pitchFamily="34" charset="0"/>
              </a:rPr>
              <a:t>na které se mohou součásti obrábět (největší možný rozměr díry a nejmenší možný rozměr hřídele</a:t>
            </a:r>
            <a:r>
              <a:rPr lang="cs-CZ" dirty="0" smtClean="0">
                <a:latin typeface="Calibri" pitchFamily="34" charset="0"/>
              </a:rPr>
              <a:t>).  </a:t>
            </a:r>
            <a:endParaRPr lang="cs-CZ" dirty="0">
              <a:latin typeface="Calibri" pitchFamily="34" charset="0"/>
            </a:endParaRPr>
          </a:p>
          <a:p>
            <a:pPr marL="514350" indent="-514350" eaLnBrk="1" hangingPunct="1">
              <a:spcBef>
                <a:spcPts val="0"/>
              </a:spcBef>
              <a:buNone/>
              <a:defRPr/>
            </a:pPr>
            <a:endParaRPr lang="cs-CZ" dirty="0">
              <a:latin typeface="Calibri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329169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Zástupný symbol pro obsah 2"/>
          <p:cNvSpPr txBox="1">
            <a:spLocks noGrp="1"/>
          </p:cNvSpPr>
          <p:nvPr>
            <p:ph idx="1"/>
          </p:nvPr>
        </p:nvSpPr>
        <p:spPr>
          <a:xfrm>
            <a:off x="468313" y="549275"/>
            <a:ext cx="8229600" cy="5576888"/>
          </a:xfrm>
        </p:spPr>
        <p:txBody>
          <a:bodyPr>
            <a:normAutofit lnSpcReduction="10000"/>
          </a:bodyPr>
          <a:lstStyle/>
          <a:p>
            <a:pPr marL="442913" indent="-442913" eaLnBrk="1" hangingPunct="1">
              <a:buFont typeface="Wingdings" pitchFamily="2" charset="2"/>
              <a:buChar char="Ø"/>
            </a:pPr>
            <a:r>
              <a:rPr dirty="0">
                <a:solidFill>
                  <a:schemeClr val="tx1"/>
                </a:solidFill>
                <a:latin typeface="Calibri" pitchFamily="34" charset="0"/>
              </a:rPr>
              <a:t>u součástí, které nemají opravné rozměry normalizovány, se tyto rozměry </a:t>
            </a:r>
            <a:r>
              <a:rPr dirty="0" err="1">
                <a:solidFill>
                  <a:schemeClr val="tx1"/>
                </a:solidFill>
                <a:latin typeface="Calibri" pitchFamily="34" charset="0"/>
              </a:rPr>
              <a:t>musí</a:t>
            </a:r>
            <a:r>
              <a:rPr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dirty="0" err="1" smtClean="0">
                <a:solidFill>
                  <a:schemeClr val="tx1"/>
                </a:solidFill>
                <a:latin typeface="Calibri" pitchFamily="34" charset="0"/>
              </a:rPr>
              <a:t>určit</a:t>
            </a:r>
            <a:r>
              <a:rPr lang="cs-CZ" dirty="0" smtClean="0">
                <a:solidFill>
                  <a:schemeClr val="tx1"/>
                </a:solidFill>
                <a:latin typeface="Calibri" pitchFamily="34" charset="0"/>
              </a:rPr>
              <a:t>;</a:t>
            </a:r>
            <a:endParaRPr dirty="0">
              <a:solidFill>
                <a:schemeClr val="tx1"/>
              </a:solidFill>
              <a:latin typeface="Calibri" pitchFamily="34" charset="0"/>
            </a:endParaRPr>
          </a:p>
          <a:p>
            <a:pPr marL="442913" indent="-442913" eaLnBrk="1" hangingPunct="1">
              <a:buFont typeface="Wingdings" pitchFamily="2" charset="2"/>
              <a:buChar char="Ø"/>
            </a:pPr>
            <a:r>
              <a:rPr dirty="0">
                <a:solidFill>
                  <a:schemeClr val="tx1"/>
                </a:solidFill>
                <a:latin typeface="Calibri" pitchFamily="34" charset="0"/>
              </a:rPr>
              <a:t>typickými součástmi tohoto druhu jsou </a:t>
            </a:r>
            <a:r>
              <a:rPr dirty="0" err="1">
                <a:solidFill>
                  <a:schemeClr val="tx1"/>
                </a:solidFill>
                <a:latin typeface="Calibri" pitchFamily="34" charset="0"/>
              </a:rPr>
              <a:t>hřídelové</a:t>
            </a:r>
            <a:r>
              <a:rPr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dirty="0" err="1" smtClean="0">
                <a:solidFill>
                  <a:schemeClr val="tx1"/>
                </a:solidFill>
                <a:latin typeface="Calibri" pitchFamily="34" charset="0"/>
              </a:rPr>
              <a:t>čepy</a:t>
            </a:r>
            <a:r>
              <a:rPr lang="cs-CZ" dirty="0" smtClean="0">
                <a:solidFill>
                  <a:schemeClr val="tx1"/>
                </a:solidFill>
                <a:latin typeface="Calibri" pitchFamily="34" charset="0"/>
              </a:rPr>
              <a:t>;</a:t>
            </a:r>
            <a:r>
              <a:rPr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endParaRPr dirty="0">
              <a:solidFill>
                <a:schemeClr val="tx1"/>
              </a:solidFill>
              <a:latin typeface="Calibri" pitchFamily="34" charset="0"/>
            </a:endParaRPr>
          </a:p>
          <a:p>
            <a:pPr marL="442913" indent="-442913" eaLnBrk="1" hangingPunct="1">
              <a:buFont typeface="Wingdings" pitchFamily="2" charset="2"/>
              <a:buChar char="Ø"/>
              <a:tabLst>
                <a:tab pos="3952875" algn="ctr"/>
              </a:tabLst>
            </a:pPr>
            <a:r>
              <a:rPr dirty="0">
                <a:solidFill>
                  <a:schemeClr val="tx1"/>
                </a:solidFill>
                <a:latin typeface="Calibri" pitchFamily="34" charset="0"/>
              </a:rPr>
              <a:t>vycházíme-li z </a:t>
            </a:r>
            <a:r>
              <a:rPr dirty="0" err="1">
                <a:solidFill>
                  <a:schemeClr val="tx1"/>
                </a:solidFill>
                <a:latin typeface="Calibri" pitchFamily="34" charset="0"/>
              </a:rPr>
              <a:t>požadavku</a:t>
            </a:r>
            <a:r>
              <a:rPr dirty="0" smtClean="0">
                <a:solidFill>
                  <a:schemeClr val="tx1"/>
                </a:solidFill>
                <a:latin typeface="Calibri" pitchFamily="34" charset="0"/>
              </a:rPr>
              <a:t>, </a:t>
            </a:r>
            <a:r>
              <a:rPr dirty="0">
                <a:solidFill>
                  <a:schemeClr val="tx1"/>
                </a:solidFill>
                <a:latin typeface="Calibri" pitchFamily="34" charset="0"/>
              </a:rPr>
              <a:t>že osa čepu se nesmí renovací posunout, což je základní </a:t>
            </a:r>
            <a:br>
              <a:rPr dirty="0">
                <a:solidFill>
                  <a:schemeClr val="tx1"/>
                </a:solidFill>
                <a:latin typeface="Calibri" pitchFamily="34" charset="0"/>
              </a:rPr>
            </a:br>
            <a:r>
              <a:rPr dirty="0">
                <a:solidFill>
                  <a:schemeClr val="tx1"/>
                </a:solidFill>
                <a:latin typeface="Calibri" pitchFamily="34" charset="0"/>
              </a:rPr>
              <a:t>a nejčastější případ, pak opravný rozměr stanovíme z rovnic </a:t>
            </a:r>
            <a:br>
              <a:rPr dirty="0">
                <a:solidFill>
                  <a:schemeClr val="tx1"/>
                </a:solidFill>
                <a:latin typeface="Calibri" pitchFamily="34" charset="0"/>
              </a:rPr>
            </a:br>
            <a:r>
              <a:rPr dirty="0">
                <a:solidFill>
                  <a:schemeClr val="tx1"/>
                </a:solidFill>
                <a:latin typeface="Calibri" pitchFamily="34" charset="0"/>
              </a:rPr>
              <a:t>	d</a:t>
            </a:r>
            <a:r>
              <a:rPr baseline="-25000" dirty="0">
                <a:solidFill>
                  <a:schemeClr val="tx1"/>
                </a:solidFill>
                <a:latin typeface="Calibri" pitchFamily="34" charset="0"/>
              </a:rPr>
              <a:t>1</a:t>
            </a:r>
            <a:r>
              <a:rPr dirty="0">
                <a:solidFill>
                  <a:schemeClr val="tx1"/>
                </a:solidFill>
                <a:latin typeface="Calibri" pitchFamily="34" charset="0"/>
              </a:rPr>
              <a:t>=d-2(</a:t>
            </a:r>
            <a:r>
              <a:rPr dirty="0" err="1">
                <a:solidFill>
                  <a:schemeClr val="tx1"/>
                </a:solidFill>
                <a:latin typeface="Calibri" pitchFamily="34" charset="0"/>
              </a:rPr>
              <a:t>h</a:t>
            </a:r>
            <a:r>
              <a:rPr baseline="-25000" dirty="0" err="1">
                <a:solidFill>
                  <a:schemeClr val="tx1"/>
                </a:solidFill>
                <a:latin typeface="Calibri" pitchFamily="34" charset="0"/>
              </a:rPr>
              <a:t>max</a:t>
            </a:r>
            <a:r>
              <a:rPr dirty="0" err="1">
                <a:solidFill>
                  <a:schemeClr val="tx1"/>
                </a:solidFill>
                <a:latin typeface="Calibri" pitchFamily="34" charset="0"/>
              </a:rPr>
              <a:t>+f</a:t>
            </a:r>
            <a:r>
              <a:rPr dirty="0" smtClean="0">
                <a:solidFill>
                  <a:schemeClr val="tx1"/>
                </a:solidFill>
                <a:latin typeface="Calibri" pitchFamily="34" charset="0"/>
              </a:rPr>
              <a:t>)</a:t>
            </a:r>
            <a:r>
              <a:rPr lang="cs-CZ" dirty="0" smtClean="0">
                <a:solidFill>
                  <a:schemeClr val="tx1"/>
                </a:solidFill>
                <a:latin typeface="Calibri" pitchFamily="34" charset="0"/>
              </a:rPr>
              <a:t>;</a:t>
            </a:r>
            <a:r>
              <a:rPr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endParaRPr dirty="0">
              <a:solidFill>
                <a:schemeClr val="tx1"/>
              </a:solidFill>
              <a:latin typeface="Calibri" pitchFamily="34" charset="0"/>
            </a:endParaRPr>
          </a:p>
          <a:p>
            <a:pPr marL="442913" indent="-442913" eaLnBrk="1" hangingPunct="1">
              <a:buFont typeface="Wingdings" pitchFamily="2" charset="2"/>
              <a:buChar char="Ø"/>
            </a:pPr>
            <a:r>
              <a:rPr dirty="0">
                <a:solidFill>
                  <a:schemeClr val="tx1"/>
                </a:solidFill>
                <a:latin typeface="Calibri" pitchFamily="34" charset="0"/>
              </a:rPr>
              <a:t>největší </a:t>
            </a:r>
            <a:r>
              <a:rPr dirty="0" err="1">
                <a:solidFill>
                  <a:schemeClr val="tx1"/>
                </a:solidFill>
                <a:latin typeface="Calibri" pitchFamily="34" charset="0"/>
              </a:rPr>
              <a:t>opotřebení</a:t>
            </a:r>
            <a:r>
              <a:rPr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dirty="0" err="1" smtClean="0">
                <a:solidFill>
                  <a:schemeClr val="tx1"/>
                </a:solidFill>
                <a:latin typeface="Calibri" pitchFamily="34" charset="0"/>
              </a:rPr>
              <a:t>h</a:t>
            </a:r>
            <a:r>
              <a:rPr baseline="-25000" dirty="0" err="1" smtClean="0">
                <a:solidFill>
                  <a:schemeClr val="tx1"/>
                </a:solidFill>
                <a:latin typeface="Calibri" pitchFamily="34" charset="0"/>
              </a:rPr>
              <a:t>max</a:t>
            </a:r>
            <a:r>
              <a:rPr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dirty="0">
                <a:solidFill>
                  <a:schemeClr val="tx1"/>
                </a:solidFill>
                <a:latin typeface="Calibri" pitchFamily="34" charset="0"/>
              </a:rPr>
              <a:t>zjišťuje číselníkovým úchylkoměrem </a:t>
            </a:r>
            <a:r>
              <a:rPr dirty="0" err="1">
                <a:solidFill>
                  <a:schemeClr val="tx1"/>
                </a:solidFill>
                <a:latin typeface="Calibri" pitchFamily="34" charset="0"/>
              </a:rPr>
              <a:t>nebo</a:t>
            </a:r>
            <a:r>
              <a:rPr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dirty="0" err="1" smtClean="0">
                <a:solidFill>
                  <a:schemeClr val="tx1"/>
                </a:solidFill>
                <a:latin typeface="Calibri" pitchFamily="34" charset="0"/>
              </a:rPr>
              <a:t>mikrometrem</a:t>
            </a:r>
            <a:r>
              <a:rPr lang="cs-CZ" dirty="0" smtClean="0">
                <a:solidFill>
                  <a:schemeClr val="tx1"/>
                </a:solidFill>
                <a:latin typeface="Calibri" pitchFamily="34" charset="0"/>
              </a:rPr>
              <a:t>.</a:t>
            </a:r>
            <a:r>
              <a:rPr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endParaRPr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508225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Zástupný symbol pro obsah 2"/>
          <p:cNvSpPr txBox="1">
            <a:spLocks noGrp="1"/>
          </p:cNvSpPr>
          <p:nvPr>
            <p:ph idx="1"/>
          </p:nvPr>
        </p:nvSpPr>
        <p:spPr>
          <a:xfrm>
            <a:off x="468313" y="2133600"/>
            <a:ext cx="8229600" cy="21590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dirty="0">
                <a:latin typeface="+mn-lt"/>
              </a:rPr>
              <a:t>Velikost nejmenšího přípustného rozměru </a:t>
            </a:r>
            <a:r>
              <a:rPr dirty="0">
                <a:solidFill>
                  <a:schemeClr val="tx1"/>
                </a:solidFill>
                <a:latin typeface="+mn-lt"/>
              </a:rPr>
              <a:t>závisí </a:t>
            </a:r>
            <a:r>
              <a:rPr dirty="0">
                <a:latin typeface="+mn-lt"/>
              </a:rPr>
              <a:t>nejčastěji na pevnostních poměrech součásti. Proto musíme provádět kontrolní pevnostní výpočty a </a:t>
            </a:r>
            <a:r>
              <a:rPr dirty="0" err="1">
                <a:latin typeface="+mn-lt"/>
              </a:rPr>
              <a:t>určit</a:t>
            </a:r>
            <a:r>
              <a:rPr dirty="0">
                <a:latin typeface="+mn-lt"/>
              </a:rPr>
              <a:t> </a:t>
            </a:r>
            <a:r>
              <a:rPr dirty="0" err="1" smtClean="0">
                <a:latin typeface="+mn-lt"/>
              </a:rPr>
              <a:t>d</a:t>
            </a:r>
            <a:r>
              <a:rPr baseline="-25000" dirty="0" err="1" smtClean="0">
                <a:latin typeface="+mn-lt"/>
              </a:rPr>
              <a:t>min</a:t>
            </a:r>
            <a:r>
              <a:rPr lang="cs-CZ" baseline="-25000" dirty="0" smtClean="0">
                <a:latin typeface="+mn-lt"/>
              </a:rPr>
              <a:t>.</a:t>
            </a:r>
            <a:endParaRPr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6350581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 txBox="1"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pPr eaLnBrk="1" hangingPunct="1"/>
            <a:r>
              <a:rPr b="1" dirty="0">
                <a:latin typeface="Calibri" pitchFamily="34" charset="0"/>
              </a:rPr>
              <a:t>Renovace na původní rozměry </a:t>
            </a:r>
          </a:p>
        </p:txBody>
      </p:sp>
      <p:sp>
        <p:nvSpPr>
          <p:cNvPr id="27650" name="Zástupný symbol pro obsah 2"/>
          <p:cNvSpPr txBox="1"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/>
          <a:lstStyle/>
          <a:p>
            <a:pPr marL="457200" indent="-457200" eaLnBrk="1" hangingPunct="1">
              <a:buFont typeface="Calibri" pitchFamily="34" charset="0"/>
              <a:buAutoNum type="arabicPeriod"/>
            </a:pPr>
            <a:r>
              <a:rPr lang="cs-CZ" dirty="0" smtClean="0">
                <a:solidFill>
                  <a:schemeClr val="tx1"/>
                </a:solidFill>
              </a:rPr>
              <a:t>navařování</a:t>
            </a:r>
            <a:endParaRPr lang="cs-CZ" dirty="0">
              <a:solidFill>
                <a:schemeClr val="tx1"/>
              </a:solidFill>
            </a:endParaRPr>
          </a:p>
          <a:p>
            <a:pPr marL="457200" indent="-457200" eaLnBrk="1" hangingPunct="1">
              <a:buFont typeface="Calibri" pitchFamily="34" charset="0"/>
              <a:buAutoNum type="arabicPeriod"/>
            </a:pPr>
            <a:r>
              <a:rPr lang="cs-CZ" dirty="0">
                <a:solidFill>
                  <a:schemeClr val="tx1"/>
                </a:solidFill>
              </a:rPr>
              <a:t>metalizace</a:t>
            </a:r>
          </a:p>
          <a:p>
            <a:pPr marL="457200" indent="-457200" eaLnBrk="1" hangingPunct="1">
              <a:buFont typeface="Calibri" pitchFamily="34" charset="0"/>
              <a:buAutoNum type="arabicPeriod"/>
            </a:pPr>
            <a:r>
              <a:rPr lang="cs-CZ" dirty="0">
                <a:solidFill>
                  <a:schemeClr val="tx1"/>
                </a:solidFill>
              </a:rPr>
              <a:t>pokovování</a:t>
            </a:r>
          </a:p>
          <a:p>
            <a:pPr marL="457200" indent="-457200" eaLnBrk="1" hangingPunct="1">
              <a:buFont typeface="Calibri" pitchFamily="34" charset="0"/>
              <a:buAutoNum type="arabicPeriod"/>
            </a:pPr>
            <a:r>
              <a:rPr lang="cs-CZ" dirty="0">
                <a:solidFill>
                  <a:schemeClr val="tx1"/>
                </a:solidFill>
              </a:rPr>
              <a:t>plastická deformace</a:t>
            </a:r>
          </a:p>
          <a:p>
            <a:pPr marL="457200" indent="-457200" eaLnBrk="1" hangingPunct="1">
              <a:buFont typeface="Calibri" pitchFamily="34" charset="0"/>
              <a:buAutoNum type="arabicPeriod"/>
            </a:pPr>
            <a:r>
              <a:rPr lang="cs-CZ" dirty="0">
                <a:solidFill>
                  <a:schemeClr val="tx1"/>
                </a:solidFill>
              </a:rPr>
              <a:t>mechanické způsoby renovace</a:t>
            </a:r>
          </a:p>
          <a:p>
            <a:pPr marL="457200" indent="-457200" eaLnBrk="1" hangingPunct="1">
              <a:buFont typeface="Calibri" pitchFamily="34" charset="0"/>
              <a:buAutoNum type="arabicPeriod"/>
            </a:pPr>
            <a:r>
              <a:rPr lang="cs-CZ" dirty="0">
                <a:solidFill>
                  <a:schemeClr val="tx1"/>
                </a:solidFill>
              </a:rPr>
              <a:t>nanášení plastů </a:t>
            </a:r>
          </a:p>
          <a:p>
            <a:pPr marL="457200" indent="-457200" eaLnBrk="1" hangingPunct="1">
              <a:buFont typeface="Calibri" pitchFamily="34" charset="0"/>
              <a:buAutoNum type="arabicPeriod"/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2126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2"/>
          <p:cNvSpPr txBox="1"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b="1" dirty="0">
                <a:solidFill>
                  <a:schemeClr val="tx1"/>
                </a:solidFill>
                <a:latin typeface="Calibri" pitchFamily="34" charset="0"/>
              </a:rPr>
              <a:t>Navařování </a:t>
            </a:r>
            <a:br>
              <a:rPr b="1" dirty="0">
                <a:solidFill>
                  <a:schemeClr val="tx1"/>
                </a:solidFill>
                <a:latin typeface="Calibri" pitchFamily="34" charset="0"/>
              </a:rPr>
            </a:br>
            <a:endParaRPr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7649" name="Text Box 3"/>
          <p:cNvSpPr txBox="1">
            <a:spLocks noGrp="1"/>
          </p:cNvSpPr>
          <p:nvPr>
            <p:ph idx="1"/>
          </p:nvPr>
        </p:nvSpPr>
        <p:spPr>
          <a:xfrm>
            <a:off x="467544" y="1700808"/>
            <a:ext cx="8229600" cy="4525962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cs-CZ" dirty="0">
                <a:latin typeface="Calibri" pitchFamily="34" charset="0"/>
              </a:rPr>
              <a:t>ČSN 05 0000 definuje navařování jako metalurgické nanášení přídavného materiálu na základní materiál za působení tepla.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dirty="0">
              <a:latin typeface="Calibri" pitchFamily="34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cs-CZ" dirty="0">
                <a:latin typeface="Calibri" pitchFamily="34" charset="0"/>
              </a:rPr>
              <a:t>Na rozdíl od spojovaných svárů se při navařování požaduje co nejmenší hloubka provaření, </a:t>
            </a:r>
            <a:br>
              <a:rPr lang="cs-CZ" dirty="0">
                <a:latin typeface="Calibri" pitchFamily="34" charset="0"/>
              </a:rPr>
            </a:br>
            <a:r>
              <a:rPr lang="cs-CZ" dirty="0">
                <a:latin typeface="Calibri" pitchFamily="34" charset="0"/>
              </a:rPr>
              <a:t>tj. co nejmenší promíšení přídavného materiálu se základním.</a:t>
            </a:r>
          </a:p>
          <a:p>
            <a:pPr hangingPunct="1">
              <a:defRPr/>
            </a:pPr>
            <a:endParaRPr lang="cs-CZ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73948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Zástupný symbol pro obsah 2"/>
          <p:cNvSpPr txBox="1">
            <a:spLocks noGrp="1"/>
          </p:cNvSpPr>
          <p:nvPr>
            <p:ph idx="1"/>
          </p:nvPr>
        </p:nvSpPr>
        <p:spPr>
          <a:xfrm>
            <a:off x="468313" y="1557338"/>
            <a:ext cx="8229600" cy="3240087"/>
          </a:xfrm>
        </p:spPr>
        <p:txBody>
          <a:bodyPr>
            <a:noAutofit/>
          </a:bodyPr>
          <a:lstStyle/>
          <a:p>
            <a:pPr marL="0" indent="0" eaLnBrk="1" hangingPunct="1">
              <a:buFont typeface="Arial" charset="0"/>
              <a:buNone/>
            </a:pPr>
            <a:r>
              <a:rPr dirty="0">
                <a:latin typeface="+mn-lt"/>
              </a:rPr>
              <a:t>Na návary se nekladou požadavky na pevnost, ale hlavně na odolnost proti opotřebení. </a:t>
            </a:r>
          </a:p>
          <a:p>
            <a:pPr marL="0" indent="0" eaLnBrk="1" hangingPunct="1">
              <a:buFont typeface="Arial" charset="0"/>
              <a:buNone/>
            </a:pPr>
            <a:endParaRPr dirty="0">
              <a:latin typeface="+mn-lt"/>
            </a:endParaRPr>
          </a:p>
          <a:p>
            <a:pPr marL="0" indent="0" eaLnBrk="1" hangingPunct="1">
              <a:buFont typeface="Arial" charset="0"/>
              <a:buNone/>
            </a:pPr>
            <a:r>
              <a:rPr dirty="0">
                <a:latin typeface="+mn-lt"/>
              </a:rPr>
              <a:t>Velkou nevýhodou navařování je vysoká teplota, na kterou se součást při navařování ohřívá </a:t>
            </a:r>
            <a:br>
              <a:rPr dirty="0">
                <a:latin typeface="+mn-lt"/>
              </a:rPr>
            </a:br>
            <a:r>
              <a:rPr dirty="0">
                <a:latin typeface="+mn-lt"/>
              </a:rPr>
              <a:t>a která vyvolá v součásti pnutí, jež může mít za následek deformace nebo trhliny materiálu.</a:t>
            </a:r>
          </a:p>
        </p:txBody>
      </p:sp>
    </p:spTree>
    <p:extLst>
      <p:ext uri="{BB962C8B-B14F-4D97-AF65-F5344CB8AC3E}">
        <p14:creationId xmlns:p14="http://schemas.microsoft.com/office/powerpoint/2010/main" val="281757264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908050"/>
            <a:ext cx="8229600" cy="45259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b="1" dirty="0">
                <a:latin typeface="+mn-lt"/>
              </a:rPr>
              <a:t>Kvalita návaru </a:t>
            </a:r>
            <a:r>
              <a:rPr b="1" dirty="0" err="1">
                <a:latin typeface="+mn-lt"/>
              </a:rPr>
              <a:t>závisí</a:t>
            </a:r>
            <a:r>
              <a:rPr b="1" dirty="0">
                <a:latin typeface="+mn-lt"/>
              </a:rPr>
              <a:t> </a:t>
            </a:r>
            <a:r>
              <a:rPr b="1" dirty="0" err="1" smtClean="0">
                <a:latin typeface="+mn-lt"/>
              </a:rPr>
              <a:t>na</a:t>
            </a:r>
            <a:r>
              <a:rPr b="1" dirty="0" smtClean="0">
                <a:latin typeface="+mn-lt"/>
              </a:rPr>
              <a:t>:</a:t>
            </a:r>
            <a:r>
              <a:rPr dirty="0" smtClean="0">
                <a:latin typeface="+mn-lt"/>
              </a:rPr>
              <a:t> </a:t>
            </a:r>
            <a:endParaRPr dirty="0">
              <a:latin typeface="+mn-lt"/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dirty="0">
              <a:latin typeface="+mn-lt"/>
            </a:endParaRPr>
          </a:p>
          <a:p>
            <a:pPr marL="354013" indent="-354013" eaLnBrk="1" hangingPunct="1">
              <a:buFont typeface="Wingdings" pitchFamily="2" charset="2"/>
              <a:buChar char="Ø"/>
              <a:defRPr/>
            </a:pPr>
            <a:r>
              <a:rPr dirty="0">
                <a:latin typeface="+mn-lt"/>
              </a:rPr>
              <a:t>přípravě povrchu pro </a:t>
            </a:r>
            <a:r>
              <a:rPr dirty="0" err="1" smtClean="0">
                <a:latin typeface="+mn-lt"/>
              </a:rPr>
              <a:t>navařování</a:t>
            </a:r>
            <a:r>
              <a:rPr lang="cs-CZ" dirty="0" smtClean="0">
                <a:latin typeface="+mn-lt"/>
              </a:rPr>
              <a:t>;</a:t>
            </a:r>
            <a:r>
              <a:rPr dirty="0" smtClean="0">
                <a:latin typeface="+mn-lt"/>
              </a:rPr>
              <a:t> </a:t>
            </a:r>
            <a:endParaRPr dirty="0">
              <a:latin typeface="+mn-lt"/>
            </a:endParaRPr>
          </a:p>
          <a:p>
            <a:pPr marL="0" indent="0" eaLnBrk="1" hangingPunct="1">
              <a:buFont typeface="Wingdings" pitchFamily="2" charset="2"/>
              <a:buChar char="Ø"/>
              <a:defRPr/>
            </a:pPr>
            <a:endParaRPr dirty="0">
              <a:latin typeface="+mn-lt"/>
            </a:endParaRP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dirty="0">
                <a:latin typeface="+mn-lt"/>
              </a:rPr>
              <a:t>druhu použitého </a:t>
            </a:r>
            <a:r>
              <a:rPr dirty="0" err="1">
                <a:latin typeface="+mn-lt"/>
              </a:rPr>
              <a:t>přídavného</a:t>
            </a:r>
            <a:r>
              <a:rPr dirty="0">
                <a:latin typeface="+mn-lt"/>
              </a:rPr>
              <a:t> </a:t>
            </a:r>
            <a:r>
              <a:rPr dirty="0" err="1" smtClean="0">
                <a:latin typeface="+mn-lt"/>
              </a:rPr>
              <a:t>materiálu</a:t>
            </a:r>
            <a:r>
              <a:rPr lang="cs-CZ" dirty="0" smtClean="0">
                <a:latin typeface="+mn-lt"/>
              </a:rPr>
              <a:t>;</a:t>
            </a:r>
            <a:endParaRPr dirty="0">
              <a:latin typeface="+mn-lt"/>
            </a:endParaRPr>
          </a:p>
          <a:p>
            <a:pPr eaLnBrk="1" hangingPunct="1">
              <a:buFont typeface="Arial" charset="0"/>
              <a:buNone/>
              <a:defRPr/>
            </a:pPr>
            <a:endParaRPr dirty="0">
              <a:latin typeface="+mn-lt"/>
            </a:endParaRP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dirty="0" err="1">
                <a:latin typeface="+mn-lt"/>
              </a:rPr>
              <a:t>použité</a:t>
            </a:r>
            <a:r>
              <a:rPr dirty="0">
                <a:latin typeface="+mn-lt"/>
              </a:rPr>
              <a:t> </a:t>
            </a:r>
            <a:r>
              <a:rPr dirty="0" err="1" smtClean="0">
                <a:latin typeface="+mn-lt"/>
              </a:rPr>
              <a:t>technologi</a:t>
            </a:r>
            <a:r>
              <a:rPr lang="cs-CZ" dirty="0" smtClean="0">
                <a:latin typeface="+mn-lt"/>
              </a:rPr>
              <a:t>i</a:t>
            </a:r>
            <a:r>
              <a:rPr dirty="0" smtClean="0">
                <a:latin typeface="+mn-lt"/>
              </a:rPr>
              <a:t> </a:t>
            </a:r>
            <a:r>
              <a:rPr dirty="0" err="1" smtClean="0">
                <a:latin typeface="+mn-lt"/>
              </a:rPr>
              <a:t>navařování</a:t>
            </a:r>
            <a:r>
              <a:rPr lang="cs-CZ" dirty="0" smtClean="0">
                <a:latin typeface="+mn-lt"/>
              </a:rPr>
              <a:t>.</a:t>
            </a:r>
            <a:endParaRPr dirty="0">
              <a:latin typeface="+mn-lt"/>
            </a:endParaRPr>
          </a:p>
          <a:p>
            <a:pPr>
              <a:defRPr/>
            </a:pPr>
            <a:endParaRPr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6722056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Zástupný symbol pro obsah 2"/>
          <p:cNvSpPr txBox="1">
            <a:spLocks noGrp="1"/>
          </p:cNvSpPr>
          <p:nvPr>
            <p:ph idx="1"/>
          </p:nvPr>
        </p:nvSpPr>
        <p:spPr>
          <a:xfrm>
            <a:off x="467544" y="980728"/>
            <a:ext cx="8229600" cy="572135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cs-CZ" dirty="0">
                <a:latin typeface="+mn-lt"/>
              </a:rPr>
              <a:t>Nejdůležitější přídavnou prací, která se nesmí opomenout</a:t>
            </a:r>
            <a:r>
              <a:rPr lang="cs-CZ" dirty="0" smtClean="0">
                <a:latin typeface="+mn-lt"/>
              </a:rPr>
              <a:t>, </a:t>
            </a:r>
            <a:r>
              <a:rPr lang="cs-CZ" dirty="0">
                <a:latin typeface="+mn-lt"/>
              </a:rPr>
              <a:t>je důkladné očištění povrchu. 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cs-CZ" dirty="0">
                <a:latin typeface="+mn-lt"/>
              </a:rPr>
              <a:t> 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cs-CZ" dirty="0">
                <a:latin typeface="+mn-lt"/>
              </a:rPr>
              <a:t>Přídavný materiál volíme podle základního materiálu, požadované vlastnosti návaru </a:t>
            </a:r>
            <a:br>
              <a:rPr lang="cs-CZ" dirty="0">
                <a:latin typeface="+mn-lt"/>
              </a:rPr>
            </a:br>
            <a:r>
              <a:rPr lang="cs-CZ" dirty="0">
                <a:latin typeface="+mn-lt"/>
              </a:rPr>
              <a:t>a dalšího zpracování součásti po navaření. 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cs-CZ" dirty="0">
                <a:latin typeface="+mn-lt"/>
              </a:rPr>
              <a:t> 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cs-CZ" dirty="0">
                <a:latin typeface="+mn-lt"/>
              </a:rPr>
              <a:t>Volba nejvhodnější technologie navařování závisí na technologickém postupu celé renovace. </a:t>
            </a:r>
          </a:p>
        </p:txBody>
      </p:sp>
    </p:spTree>
    <p:extLst>
      <p:ext uri="{BB962C8B-B14F-4D97-AF65-F5344CB8AC3E}">
        <p14:creationId xmlns:p14="http://schemas.microsoft.com/office/powerpoint/2010/main" val="177739921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b="1" dirty="0">
                <a:latin typeface="+mj-lt"/>
              </a:rPr>
              <a:t>Pojem a význam renovace</a:t>
            </a:r>
          </a:p>
        </p:txBody>
      </p:sp>
      <p:sp>
        <p:nvSpPr>
          <p:cNvPr id="15362" name="Zástupný symbol pro obsah 2"/>
          <p:cNvSpPr txBox="1"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dirty="0">
                <a:latin typeface="+mn-lt"/>
              </a:rPr>
              <a:t>Oprava strojních součástí, jako dále již nedemontovatelného stroje strojního prvku, se podstatně liší od oprav složitějších montážních celků.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dirty="0">
                <a:latin typeface="+mn-lt"/>
              </a:rPr>
              <a:t>   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dirty="0">
                <a:latin typeface="+mn-lt"/>
              </a:rPr>
              <a:t>Proto se pro ni používá název renovace. Pojem renovace je tedy rovnocenný pojmu oprava strojních součástí. Základní úlohou renovace je obnova strojních součástí při </a:t>
            </a:r>
            <a:r>
              <a:rPr dirty="0" err="1">
                <a:latin typeface="+mn-lt"/>
              </a:rPr>
              <a:t>požadované</a:t>
            </a:r>
            <a:r>
              <a:rPr dirty="0">
                <a:latin typeface="+mn-lt"/>
              </a:rPr>
              <a:t> </a:t>
            </a:r>
            <a:r>
              <a:rPr dirty="0" err="1" smtClean="0">
                <a:latin typeface="+mn-lt"/>
              </a:rPr>
              <a:t>životnosti</a:t>
            </a:r>
            <a:r>
              <a:rPr lang="cs-CZ" dirty="0" smtClean="0">
                <a:latin typeface="+mn-lt"/>
              </a:rPr>
              <a:t>.</a:t>
            </a:r>
            <a:endParaRPr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3600085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Zástupný symbol pro obsah 2"/>
          <p:cNvSpPr txBox="1">
            <a:spLocks noGrp="1"/>
          </p:cNvSpPr>
          <p:nvPr>
            <p:ph idx="1"/>
          </p:nvPr>
        </p:nvSpPr>
        <p:spPr>
          <a:xfrm>
            <a:off x="457200" y="476250"/>
            <a:ext cx="8229600" cy="5649913"/>
          </a:xfrm>
        </p:spPr>
        <p:txBody>
          <a:bodyPr>
            <a:noAutofit/>
          </a:bodyPr>
          <a:lstStyle/>
          <a:p>
            <a:pPr eaLnBrk="1" hangingPunct="1">
              <a:buFont typeface="Arial" charset="0"/>
              <a:buNone/>
            </a:pPr>
            <a:r>
              <a:rPr b="1" dirty="0">
                <a:latin typeface="+mn-lt"/>
              </a:rPr>
              <a:t>Obecně platná kritéria jsou:</a:t>
            </a:r>
            <a:r>
              <a:rPr dirty="0">
                <a:latin typeface="+mn-lt"/>
              </a:rPr>
              <a:t> </a:t>
            </a:r>
          </a:p>
          <a:p>
            <a:pPr eaLnBrk="1" hangingPunct="1">
              <a:buFont typeface="Arial" charset="0"/>
              <a:buNone/>
            </a:pPr>
            <a:endParaRPr dirty="0">
              <a:latin typeface="+mn-lt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dirty="0">
                <a:latin typeface="+mn-lt"/>
              </a:rPr>
              <a:t>materiál, velikost, tvarová složitost a </a:t>
            </a:r>
            <a:r>
              <a:rPr dirty="0" err="1">
                <a:latin typeface="+mn-lt"/>
              </a:rPr>
              <a:t>tepelné</a:t>
            </a:r>
            <a:r>
              <a:rPr dirty="0">
                <a:latin typeface="+mn-lt"/>
              </a:rPr>
              <a:t> </a:t>
            </a:r>
            <a:r>
              <a:rPr dirty="0" err="1" smtClean="0">
                <a:latin typeface="+mn-lt"/>
              </a:rPr>
              <a:t>zpracování</a:t>
            </a:r>
            <a:r>
              <a:rPr lang="cs-CZ" dirty="0" smtClean="0">
                <a:latin typeface="+mn-lt"/>
              </a:rPr>
              <a:t>;</a:t>
            </a:r>
            <a:endParaRPr dirty="0">
              <a:latin typeface="+mn-lt"/>
            </a:endParaRPr>
          </a:p>
          <a:p>
            <a:pPr eaLnBrk="1" hangingPunct="1">
              <a:buFont typeface="Wingdings" pitchFamily="2" charset="2"/>
              <a:buChar char="Ø"/>
            </a:pPr>
            <a:endParaRPr dirty="0">
              <a:latin typeface="+mn-lt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dirty="0">
                <a:latin typeface="+mn-lt"/>
              </a:rPr>
              <a:t>rozdělené </a:t>
            </a:r>
            <a:r>
              <a:rPr dirty="0" err="1">
                <a:latin typeface="+mn-lt"/>
              </a:rPr>
              <a:t>hmoty</a:t>
            </a:r>
            <a:r>
              <a:rPr dirty="0">
                <a:latin typeface="+mn-lt"/>
              </a:rPr>
              <a:t> </a:t>
            </a:r>
            <a:r>
              <a:rPr dirty="0" err="1" smtClean="0">
                <a:latin typeface="+mn-lt"/>
              </a:rPr>
              <a:t>součásti</a:t>
            </a:r>
            <a:r>
              <a:rPr lang="cs-CZ" dirty="0" smtClean="0">
                <a:latin typeface="+mn-lt"/>
              </a:rPr>
              <a:t>;</a:t>
            </a:r>
            <a:endParaRPr dirty="0">
              <a:latin typeface="+mn-lt"/>
            </a:endParaRPr>
          </a:p>
          <a:p>
            <a:pPr eaLnBrk="1" hangingPunct="1">
              <a:buFont typeface="Wingdings" pitchFamily="2" charset="2"/>
              <a:buChar char="Ø"/>
            </a:pPr>
            <a:endParaRPr dirty="0">
              <a:latin typeface="+mn-lt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dirty="0">
                <a:latin typeface="+mn-lt"/>
              </a:rPr>
              <a:t>umístění, velikost a tvar </a:t>
            </a:r>
            <a:r>
              <a:rPr dirty="0" err="1">
                <a:latin typeface="+mn-lt"/>
              </a:rPr>
              <a:t>navařované</a:t>
            </a:r>
            <a:r>
              <a:rPr dirty="0">
                <a:latin typeface="+mn-lt"/>
              </a:rPr>
              <a:t> </a:t>
            </a:r>
            <a:r>
              <a:rPr dirty="0" err="1" smtClean="0">
                <a:latin typeface="+mn-lt"/>
              </a:rPr>
              <a:t>plochy</a:t>
            </a:r>
            <a:r>
              <a:rPr lang="cs-CZ" dirty="0" smtClean="0">
                <a:latin typeface="+mn-lt"/>
              </a:rPr>
              <a:t>;</a:t>
            </a:r>
            <a:r>
              <a:rPr dirty="0" smtClean="0">
                <a:latin typeface="+mn-lt"/>
              </a:rPr>
              <a:t> </a:t>
            </a:r>
            <a:endParaRPr dirty="0">
              <a:latin typeface="+mn-lt"/>
            </a:endParaRPr>
          </a:p>
          <a:p>
            <a:pPr eaLnBrk="1" hangingPunct="1">
              <a:buFont typeface="Wingdings" pitchFamily="2" charset="2"/>
              <a:buChar char="Ø"/>
            </a:pPr>
            <a:endParaRPr dirty="0">
              <a:latin typeface="+mn-lt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dirty="0">
                <a:latin typeface="+mn-lt"/>
              </a:rPr>
              <a:t>požadavky kladené na součást </a:t>
            </a:r>
            <a:r>
              <a:rPr dirty="0" err="1">
                <a:latin typeface="+mn-lt"/>
              </a:rPr>
              <a:t>jako</a:t>
            </a:r>
            <a:r>
              <a:rPr dirty="0">
                <a:latin typeface="+mn-lt"/>
              </a:rPr>
              <a:t> </a:t>
            </a:r>
            <a:r>
              <a:rPr dirty="0" err="1" smtClean="0">
                <a:latin typeface="+mn-lt"/>
              </a:rPr>
              <a:t>celek</a:t>
            </a:r>
            <a:r>
              <a:rPr lang="cs-CZ" dirty="0" smtClean="0">
                <a:latin typeface="+mn-lt"/>
              </a:rPr>
              <a:t>.</a:t>
            </a:r>
            <a:r>
              <a:rPr dirty="0" smtClean="0">
                <a:latin typeface="+mn-lt"/>
              </a:rPr>
              <a:t> </a:t>
            </a:r>
            <a:endParaRPr dirty="0">
              <a:latin typeface="+mn-lt"/>
            </a:endParaRPr>
          </a:p>
          <a:p>
            <a:pPr eaLnBrk="1" hangingPunct="1">
              <a:buFont typeface="Arial" charset="0"/>
              <a:buNone/>
            </a:pPr>
            <a:r>
              <a:rPr dirty="0"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417936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Zástupný symbol pro obsah 2"/>
          <p:cNvSpPr txBox="1">
            <a:spLocks noGrp="1"/>
          </p:cNvSpPr>
          <p:nvPr>
            <p:ph idx="1"/>
          </p:nvPr>
        </p:nvSpPr>
        <p:spPr>
          <a:xfrm>
            <a:off x="395536" y="1484784"/>
            <a:ext cx="8229600" cy="4525962"/>
          </a:xfrm>
        </p:spPr>
        <p:txBody>
          <a:bodyPr>
            <a:noAutofit/>
          </a:bodyPr>
          <a:lstStyle/>
          <a:p>
            <a:pPr eaLnBrk="1" hangingPunct="1">
              <a:buFont typeface="Wingdings" pitchFamily="2" charset="2"/>
              <a:buChar char="Ø"/>
            </a:pPr>
            <a:r>
              <a:rPr dirty="0">
                <a:latin typeface="Calibri" pitchFamily="34" charset="0"/>
              </a:rPr>
              <a:t>požadavky kladené na </a:t>
            </a:r>
            <a:r>
              <a:rPr dirty="0" err="1">
                <a:latin typeface="Calibri" pitchFamily="34" charset="0"/>
              </a:rPr>
              <a:t>navařovanou</a:t>
            </a:r>
            <a:r>
              <a:rPr dirty="0">
                <a:latin typeface="Calibri" pitchFamily="34" charset="0"/>
              </a:rPr>
              <a:t> </a:t>
            </a:r>
            <a:r>
              <a:rPr dirty="0" err="1" smtClean="0">
                <a:latin typeface="Calibri" pitchFamily="34" charset="0"/>
              </a:rPr>
              <a:t>plochu</a:t>
            </a:r>
            <a:r>
              <a:rPr lang="cs-CZ" dirty="0" smtClean="0">
                <a:latin typeface="Calibri" pitchFamily="34" charset="0"/>
              </a:rPr>
              <a:t>;</a:t>
            </a:r>
            <a:endParaRPr dirty="0">
              <a:latin typeface="Calibri" pitchFamily="34" charset="0"/>
            </a:endParaRPr>
          </a:p>
          <a:p>
            <a:pPr eaLnBrk="1" hangingPunct="1">
              <a:buFont typeface="Arial" charset="0"/>
              <a:buNone/>
            </a:pPr>
            <a:r>
              <a:rPr dirty="0">
                <a:latin typeface="Calibri" pitchFamily="34" charset="0"/>
              </a:rPr>
              <a:t>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dirty="0">
                <a:latin typeface="Calibri" pitchFamily="34" charset="0"/>
              </a:rPr>
              <a:t>druh a </a:t>
            </a:r>
            <a:r>
              <a:rPr dirty="0" err="1">
                <a:latin typeface="Calibri" pitchFamily="34" charset="0"/>
              </a:rPr>
              <a:t>velikost</a:t>
            </a:r>
            <a:r>
              <a:rPr dirty="0">
                <a:latin typeface="Calibri" pitchFamily="34" charset="0"/>
              </a:rPr>
              <a:t> </a:t>
            </a:r>
            <a:r>
              <a:rPr dirty="0" err="1" smtClean="0">
                <a:latin typeface="Calibri" pitchFamily="34" charset="0"/>
              </a:rPr>
              <a:t>opotřebení</a:t>
            </a:r>
            <a:r>
              <a:rPr lang="cs-CZ" dirty="0" smtClean="0">
                <a:latin typeface="Calibri" pitchFamily="34" charset="0"/>
              </a:rPr>
              <a:t>;</a:t>
            </a:r>
            <a:r>
              <a:rPr dirty="0" smtClean="0">
                <a:latin typeface="Calibri" pitchFamily="34" charset="0"/>
              </a:rPr>
              <a:t> </a:t>
            </a:r>
            <a:endParaRPr dirty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Char char="Ø"/>
            </a:pPr>
            <a:endParaRPr dirty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dirty="0">
                <a:latin typeface="Calibri" pitchFamily="34" charset="0"/>
              </a:rPr>
              <a:t>požadovaná minimální délka </a:t>
            </a:r>
            <a:r>
              <a:rPr dirty="0" err="1">
                <a:latin typeface="Calibri" pitchFamily="34" charset="0"/>
              </a:rPr>
              <a:t>technického</a:t>
            </a:r>
            <a:r>
              <a:rPr dirty="0">
                <a:latin typeface="Calibri" pitchFamily="34" charset="0"/>
              </a:rPr>
              <a:t> </a:t>
            </a:r>
            <a:r>
              <a:rPr dirty="0" err="1" smtClean="0">
                <a:latin typeface="Calibri" pitchFamily="34" charset="0"/>
              </a:rPr>
              <a:t>života</a:t>
            </a:r>
            <a:r>
              <a:rPr lang="cs-CZ" dirty="0" smtClean="0">
                <a:latin typeface="Calibri" pitchFamily="34" charset="0"/>
              </a:rPr>
              <a:t>;</a:t>
            </a:r>
            <a:endParaRPr dirty="0">
              <a:latin typeface="Calibri" pitchFamily="34" charset="0"/>
            </a:endParaRPr>
          </a:p>
          <a:p>
            <a:pPr eaLnBrk="1" hangingPunct="1">
              <a:buFont typeface="Arial" charset="0"/>
              <a:buNone/>
            </a:pPr>
            <a:r>
              <a:rPr dirty="0">
                <a:latin typeface="Calibri" pitchFamily="34" charset="0"/>
              </a:rPr>
              <a:t> 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dirty="0">
                <a:latin typeface="Calibri" pitchFamily="34" charset="0"/>
              </a:rPr>
              <a:t>požadavky na další zpracování </a:t>
            </a:r>
            <a:r>
              <a:rPr dirty="0" err="1">
                <a:latin typeface="Calibri" pitchFamily="34" charset="0"/>
              </a:rPr>
              <a:t>navařené</a:t>
            </a:r>
            <a:r>
              <a:rPr dirty="0">
                <a:latin typeface="Calibri" pitchFamily="34" charset="0"/>
              </a:rPr>
              <a:t> </a:t>
            </a:r>
            <a:r>
              <a:rPr dirty="0" err="1" smtClean="0">
                <a:latin typeface="Calibri" pitchFamily="34" charset="0"/>
              </a:rPr>
              <a:t>plochy</a:t>
            </a:r>
            <a:r>
              <a:rPr lang="cs-CZ" dirty="0" smtClean="0">
                <a:latin typeface="Calibri" pitchFamily="34" charset="0"/>
              </a:rPr>
              <a:t>.</a:t>
            </a:r>
            <a:r>
              <a:rPr dirty="0" smtClean="0">
                <a:latin typeface="Calibri" pitchFamily="34" charset="0"/>
              </a:rPr>
              <a:t> </a:t>
            </a:r>
            <a:endParaRPr dirty="0">
              <a:latin typeface="Calibri" pitchFamily="34" charset="0"/>
            </a:endParaRPr>
          </a:p>
          <a:p>
            <a:pPr eaLnBrk="1" hangingPunct="1">
              <a:buFont typeface="Arial" charset="0"/>
              <a:buNone/>
            </a:pPr>
            <a:endParaRPr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45090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013" indent="-354013" eaLnBrk="1" hangingPunct="1">
              <a:buFont typeface="Wingdings" pitchFamily="2" charset="2"/>
              <a:buChar char="Ø"/>
              <a:tabLst>
                <a:tab pos="358775" algn="l"/>
              </a:tabLst>
              <a:defRPr/>
            </a:pPr>
            <a:r>
              <a:rPr dirty="0">
                <a:latin typeface="Calibri" pitchFamily="34" charset="0"/>
              </a:rPr>
              <a:t>možnost uplatnit automatizovaný způsob 	</a:t>
            </a:r>
            <a:r>
              <a:rPr dirty="0" err="1" smtClean="0">
                <a:latin typeface="Calibri" pitchFamily="34" charset="0"/>
              </a:rPr>
              <a:t>navařování</a:t>
            </a:r>
            <a:r>
              <a:rPr lang="cs-CZ" dirty="0" smtClean="0">
                <a:latin typeface="Calibri" pitchFamily="34" charset="0"/>
              </a:rPr>
              <a:t>;</a:t>
            </a:r>
            <a:endParaRPr dirty="0">
              <a:latin typeface="Calibri" pitchFamily="34" charset="0"/>
            </a:endParaRPr>
          </a:p>
          <a:p>
            <a:pPr marL="0" indent="0" eaLnBrk="1" hangingPunct="1">
              <a:buFont typeface="Wingdings" pitchFamily="2" charset="2"/>
              <a:buChar char="Ø"/>
              <a:defRPr/>
            </a:pPr>
            <a:endParaRPr dirty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dirty="0">
                <a:latin typeface="Calibri" pitchFamily="34" charset="0"/>
              </a:rPr>
              <a:t>ekonomické </a:t>
            </a:r>
            <a:r>
              <a:rPr dirty="0" err="1">
                <a:latin typeface="Calibri" pitchFamily="34" charset="0"/>
              </a:rPr>
              <a:t>hodnocení</a:t>
            </a:r>
            <a:r>
              <a:rPr dirty="0">
                <a:latin typeface="Calibri" pitchFamily="34" charset="0"/>
              </a:rPr>
              <a:t> </a:t>
            </a:r>
            <a:r>
              <a:rPr dirty="0" err="1" smtClean="0">
                <a:latin typeface="Calibri" pitchFamily="34" charset="0"/>
              </a:rPr>
              <a:t>renovace</a:t>
            </a:r>
            <a:r>
              <a:rPr lang="cs-CZ" dirty="0" smtClean="0">
                <a:latin typeface="Calibri" pitchFamily="34" charset="0"/>
              </a:rPr>
              <a:t>.</a:t>
            </a:r>
            <a:r>
              <a:rPr dirty="0" smtClean="0">
                <a:latin typeface="Calibri" pitchFamily="34" charset="0"/>
              </a:rPr>
              <a:t> </a:t>
            </a:r>
            <a:endParaRPr dirty="0">
              <a:latin typeface="Calibri" pitchFamily="34" charset="0"/>
            </a:endParaRPr>
          </a:p>
          <a:p>
            <a:pPr>
              <a:defRPr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3296508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Zástupný symbol pro obsah 2"/>
          <p:cNvSpPr txBox="1">
            <a:spLocks noGrp="1"/>
          </p:cNvSpPr>
          <p:nvPr>
            <p:ph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dirty="0">
                <a:latin typeface="Calibri" pitchFamily="34" charset="0"/>
              </a:rPr>
              <a:t>Při renovaci se používají </a:t>
            </a:r>
            <a:r>
              <a:rPr dirty="0" err="1">
                <a:latin typeface="Calibri" pitchFamily="34" charset="0"/>
              </a:rPr>
              <a:t>tyto</a:t>
            </a:r>
            <a:r>
              <a:rPr dirty="0">
                <a:latin typeface="Calibri" pitchFamily="34" charset="0"/>
              </a:rPr>
              <a:t> </a:t>
            </a:r>
            <a:r>
              <a:rPr dirty="0" err="1" smtClean="0">
                <a:latin typeface="Calibri" pitchFamily="34" charset="0"/>
              </a:rPr>
              <a:t>způsoby</a:t>
            </a:r>
            <a:r>
              <a:rPr dirty="0" smtClean="0">
                <a:latin typeface="Calibri" pitchFamily="34" charset="0"/>
              </a:rPr>
              <a:t> </a:t>
            </a:r>
            <a:r>
              <a:rPr dirty="0" err="1" smtClean="0">
                <a:latin typeface="Calibri" pitchFamily="34" charset="0"/>
              </a:rPr>
              <a:t>navařování</a:t>
            </a:r>
            <a:r>
              <a:rPr lang="cs-CZ" dirty="0" smtClean="0">
                <a:latin typeface="Calibri" pitchFamily="34" charset="0"/>
              </a:rPr>
              <a:t>:</a:t>
            </a:r>
            <a:endParaRPr dirty="0">
              <a:latin typeface="Calibri" pitchFamily="34" charset="0"/>
            </a:endParaRPr>
          </a:p>
          <a:p>
            <a:pPr marL="0" indent="0" eaLnBrk="1" hangingPunct="1">
              <a:buFont typeface="Arial" charset="0"/>
              <a:buNone/>
            </a:pPr>
            <a:endParaRPr b="1" dirty="0">
              <a:solidFill>
                <a:schemeClr val="tx1"/>
              </a:solidFill>
              <a:latin typeface="Calibri" pitchFamily="34" charset="0"/>
            </a:endParaRPr>
          </a:p>
          <a:p>
            <a:pPr marL="354013" indent="-354013" eaLnBrk="1" hangingPunct="1">
              <a:buFont typeface="Wingdings" pitchFamily="2" charset="2"/>
              <a:buChar char="Ø"/>
            </a:pPr>
            <a:r>
              <a:rPr b="1" dirty="0">
                <a:solidFill>
                  <a:schemeClr val="tx1"/>
                </a:solidFill>
                <a:latin typeface="Calibri" pitchFamily="34" charset="0"/>
              </a:rPr>
              <a:t>Ruční navařování plamenem</a:t>
            </a:r>
            <a:r>
              <a:rPr dirty="0">
                <a:solidFill>
                  <a:srgbClr val="FF0000"/>
                </a:solidFill>
                <a:latin typeface="Calibri" pitchFamily="34" charset="0"/>
              </a:rPr>
              <a:t> </a:t>
            </a:r>
          </a:p>
          <a:p>
            <a:pPr marL="633413" indent="-368300" eaLnBrk="1" hangingPunct="1">
              <a:buFont typeface="Wingdings" pitchFamily="2" charset="2"/>
              <a:buChar char="ü"/>
            </a:pPr>
            <a:r>
              <a:rPr dirty="0">
                <a:latin typeface="Calibri" pitchFamily="34" charset="0"/>
              </a:rPr>
              <a:t>používá se při kusové renovaci u menších </a:t>
            </a:r>
            <a:br>
              <a:rPr dirty="0">
                <a:latin typeface="Calibri" pitchFamily="34" charset="0"/>
              </a:rPr>
            </a:br>
            <a:r>
              <a:rPr dirty="0">
                <a:latin typeface="Calibri" pitchFamily="34" charset="0"/>
              </a:rPr>
              <a:t>tvarově </a:t>
            </a:r>
            <a:r>
              <a:rPr dirty="0" err="1">
                <a:latin typeface="Calibri" pitchFamily="34" charset="0"/>
              </a:rPr>
              <a:t>složitých</a:t>
            </a:r>
            <a:r>
              <a:rPr dirty="0">
                <a:latin typeface="Calibri" pitchFamily="34" charset="0"/>
              </a:rPr>
              <a:t> </a:t>
            </a:r>
            <a:r>
              <a:rPr dirty="0" err="1" smtClean="0">
                <a:latin typeface="Calibri" pitchFamily="34" charset="0"/>
              </a:rPr>
              <a:t>ploch</a:t>
            </a:r>
            <a:r>
              <a:rPr lang="cs-CZ" dirty="0" smtClean="0">
                <a:latin typeface="Calibri" pitchFamily="34" charset="0"/>
              </a:rPr>
              <a:t>;</a:t>
            </a:r>
            <a:r>
              <a:rPr dirty="0" smtClean="0">
                <a:latin typeface="Calibri" pitchFamily="34" charset="0"/>
              </a:rPr>
              <a:t> </a:t>
            </a:r>
            <a:endParaRPr dirty="0">
              <a:latin typeface="Calibri" pitchFamily="34" charset="0"/>
            </a:endParaRPr>
          </a:p>
          <a:p>
            <a:pPr marL="0" indent="0" eaLnBrk="1" hangingPunct="1">
              <a:buFont typeface="Wingdings" pitchFamily="2" charset="2"/>
              <a:buChar char="Ø"/>
            </a:pPr>
            <a:endParaRPr b="1" dirty="0">
              <a:solidFill>
                <a:schemeClr val="tx1"/>
              </a:solidFill>
              <a:latin typeface="Calibri" pitchFamily="34" charset="0"/>
            </a:endParaRPr>
          </a:p>
          <a:p>
            <a:pPr marL="354013" indent="-354013" eaLnBrk="1" hangingPunct="1">
              <a:buFont typeface="Wingdings" pitchFamily="2" charset="2"/>
              <a:buChar char="Ø"/>
            </a:pPr>
            <a:r>
              <a:rPr b="1" dirty="0">
                <a:solidFill>
                  <a:schemeClr val="tx1"/>
                </a:solidFill>
                <a:latin typeface="Calibri" pitchFamily="34" charset="0"/>
              </a:rPr>
              <a:t>Ruční navařování elektrickým obloukem</a:t>
            </a:r>
          </a:p>
          <a:p>
            <a:pPr marL="633413" indent="-368300" eaLnBrk="1" hangingPunct="1">
              <a:buFont typeface="Wingdings" pitchFamily="2" charset="2"/>
              <a:buChar char="ü"/>
            </a:pPr>
            <a:r>
              <a:rPr dirty="0">
                <a:latin typeface="Calibri" pitchFamily="34" charset="0"/>
              </a:rPr>
              <a:t>používá se všude, kde je to možné, protože je levnější než </a:t>
            </a:r>
            <a:r>
              <a:rPr dirty="0" err="1">
                <a:latin typeface="Calibri" pitchFamily="34" charset="0"/>
              </a:rPr>
              <a:t>navařování</a:t>
            </a:r>
            <a:r>
              <a:rPr dirty="0">
                <a:latin typeface="Calibri" pitchFamily="34" charset="0"/>
              </a:rPr>
              <a:t> </a:t>
            </a:r>
            <a:r>
              <a:rPr dirty="0" err="1" smtClean="0">
                <a:latin typeface="Calibri" pitchFamily="34" charset="0"/>
              </a:rPr>
              <a:t>plamenem</a:t>
            </a:r>
            <a:r>
              <a:rPr lang="cs-CZ" dirty="0" smtClean="0">
                <a:latin typeface="Calibri" pitchFamily="34" charset="0"/>
              </a:rPr>
              <a:t>.</a:t>
            </a:r>
            <a:r>
              <a:rPr dirty="0" smtClean="0">
                <a:latin typeface="Calibri" pitchFamily="34" charset="0"/>
              </a:rPr>
              <a:t> </a:t>
            </a:r>
            <a:endParaRPr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43878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Zástupný symbol pro obsah 2"/>
          <p:cNvSpPr txBox="1">
            <a:spLocks noGrp="1"/>
          </p:cNvSpPr>
          <p:nvPr>
            <p:ph idx="1"/>
          </p:nvPr>
        </p:nvSpPr>
        <p:spPr>
          <a:xfrm>
            <a:off x="468313" y="1916113"/>
            <a:ext cx="8229600" cy="2305050"/>
          </a:xfrm>
        </p:spPr>
        <p:txBody>
          <a:bodyPr>
            <a:noAutofit/>
          </a:bodyPr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cs-CZ" b="1" dirty="0">
                <a:solidFill>
                  <a:schemeClr val="tx1"/>
                </a:solidFill>
                <a:latin typeface="Calibri" pitchFamily="34" charset="0"/>
              </a:rPr>
              <a:t>Automatické navařování pod tavidlem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b="1" dirty="0">
              <a:solidFill>
                <a:schemeClr val="tx1"/>
              </a:solidFill>
              <a:latin typeface="Calibri" pitchFamily="34" charset="0"/>
            </a:endParaRPr>
          </a:p>
          <a:p>
            <a:pPr marL="358775" indent="-358775" eaLnBrk="1" hangingPunct="1">
              <a:buFont typeface="Wingdings" pitchFamily="2" charset="2"/>
              <a:buChar char="Ø"/>
              <a:defRPr/>
            </a:pPr>
            <a:r>
              <a:rPr lang="cs-CZ" dirty="0">
                <a:latin typeface="Calibri" pitchFamily="34" charset="0"/>
              </a:rPr>
              <a:t>navařovat pod tavidlem lze stejným způsobem </a:t>
            </a:r>
            <a:br>
              <a:rPr lang="cs-CZ" dirty="0">
                <a:latin typeface="Calibri" pitchFamily="34" charset="0"/>
              </a:rPr>
            </a:br>
            <a:r>
              <a:rPr lang="cs-CZ" dirty="0">
                <a:latin typeface="Calibri" pitchFamily="34" charset="0"/>
              </a:rPr>
              <a:t>a na stejných automatech jako svařovat pod </a:t>
            </a:r>
            <a:r>
              <a:rPr lang="cs-CZ" dirty="0" smtClean="0">
                <a:latin typeface="Calibri" pitchFamily="34" charset="0"/>
              </a:rPr>
              <a:t>tavidlem.</a:t>
            </a:r>
            <a:endParaRPr lang="cs-CZ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84809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4525962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Font typeface="Arial" charset="0"/>
              <a:buNone/>
              <a:defRPr/>
            </a:pPr>
            <a:r>
              <a:rPr b="1" dirty="0">
                <a:solidFill>
                  <a:schemeClr val="tx1"/>
                </a:solidFill>
                <a:latin typeface="Calibri" pitchFamily="34" charset="0"/>
              </a:rPr>
              <a:t>Vibrační navařování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b="1" dirty="0">
                <a:solidFill>
                  <a:schemeClr val="tx1"/>
                </a:solidFill>
                <a:latin typeface="Calibri" pitchFamily="34" charset="0"/>
              </a:rPr>
              <a:t> </a:t>
            </a:r>
          </a:p>
          <a:p>
            <a:pPr marL="358775" indent="-358775" eaLnBrk="1" hangingPunct="1">
              <a:buFont typeface="Wingdings" pitchFamily="2" charset="2"/>
              <a:buChar char="Ø"/>
              <a:defRPr/>
            </a:pPr>
            <a:r>
              <a:rPr dirty="0">
                <a:latin typeface="Calibri" pitchFamily="34" charset="0"/>
              </a:rPr>
              <a:t>princip tohoto navařování je v tom, že se stále mění délka oblouku mezi základním materiálem a </a:t>
            </a:r>
            <a:r>
              <a:rPr dirty="0" err="1" smtClean="0">
                <a:latin typeface="Calibri" pitchFamily="34" charset="0"/>
              </a:rPr>
              <a:t>elektrodou</a:t>
            </a:r>
            <a:r>
              <a:rPr lang="cs-CZ" dirty="0" smtClean="0">
                <a:latin typeface="Calibri" pitchFamily="34" charset="0"/>
              </a:rPr>
              <a:t>;</a:t>
            </a:r>
            <a:endParaRPr dirty="0">
              <a:latin typeface="Calibri" pitchFamily="34" charset="0"/>
            </a:endParaRPr>
          </a:p>
          <a:p>
            <a:pPr marL="358775" indent="-358775" eaLnBrk="1" hangingPunct="1">
              <a:buFont typeface="Wingdings" pitchFamily="2" charset="2"/>
              <a:buChar char="Ø"/>
              <a:defRPr/>
            </a:pPr>
            <a:r>
              <a:rPr dirty="0">
                <a:latin typeface="Calibri" pitchFamily="34" charset="0"/>
              </a:rPr>
              <a:t>elektroda koná vibrační pohyb s 60 až 100 kmity za minutu při amplitudě 0,5 </a:t>
            </a:r>
            <a:r>
              <a:rPr dirty="0" err="1">
                <a:latin typeface="Calibri" pitchFamily="34" charset="0"/>
              </a:rPr>
              <a:t>až</a:t>
            </a:r>
            <a:r>
              <a:rPr dirty="0">
                <a:latin typeface="Calibri" pitchFamily="34" charset="0"/>
              </a:rPr>
              <a:t> </a:t>
            </a:r>
            <a:r>
              <a:rPr dirty="0" smtClean="0">
                <a:latin typeface="Calibri" pitchFamily="34" charset="0"/>
              </a:rPr>
              <a:t>2,5</a:t>
            </a:r>
            <a:r>
              <a:rPr lang="cs-CZ" dirty="0" smtClean="0">
                <a:latin typeface="Calibri" pitchFamily="34" charset="0"/>
              </a:rPr>
              <a:t> </a:t>
            </a:r>
            <a:r>
              <a:rPr dirty="0" smtClean="0">
                <a:latin typeface="Calibri" pitchFamily="34" charset="0"/>
              </a:rPr>
              <a:t>mm</a:t>
            </a:r>
            <a:r>
              <a:rPr lang="cs-CZ" dirty="0" smtClean="0">
                <a:latin typeface="Calibri" pitchFamily="34" charset="0"/>
              </a:rPr>
              <a:t>;</a:t>
            </a:r>
            <a:endParaRPr dirty="0">
              <a:latin typeface="Calibri" pitchFamily="34" charset="0"/>
            </a:endParaRPr>
          </a:p>
          <a:p>
            <a:pPr marL="358775" indent="-358775" eaLnBrk="1" hangingPunct="1">
              <a:buFont typeface="Wingdings" pitchFamily="2" charset="2"/>
              <a:buChar char="Ø"/>
              <a:defRPr/>
            </a:pPr>
            <a:r>
              <a:rPr dirty="0">
                <a:latin typeface="Calibri" pitchFamily="34" charset="0"/>
              </a:rPr>
              <a:t>počet kmitů i jejich délka závisí na druhu </a:t>
            </a:r>
            <a:r>
              <a:rPr dirty="0" err="1">
                <a:latin typeface="Calibri" pitchFamily="34" charset="0"/>
              </a:rPr>
              <a:t>navařovaného</a:t>
            </a:r>
            <a:r>
              <a:rPr dirty="0">
                <a:latin typeface="Calibri" pitchFamily="34" charset="0"/>
              </a:rPr>
              <a:t> </a:t>
            </a:r>
            <a:r>
              <a:rPr dirty="0" err="1" smtClean="0">
                <a:latin typeface="Calibri" pitchFamily="34" charset="0"/>
              </a:rPr>
              <a:t>materiálu</a:t>
            </a:r>
            <a:r>
              <a:rPr lang="cs-CZ" dirty="0" smtClean="0">
                <a:latin typeface="Calibri" pitchFamily="34" charset="0"/>
              </a:rPr>
              <a:t>.</a:t>
            </a:r>
            <a:endParaRPr dirty="0">
              <a:solidFill>
                <a:srgbClr val="FF0000"/>
              </a:solidFill>
              <a:latin typeface="Calibri" pitchFamily="34" charset="0"/>
            </a:endParaRPr>
          </a:p>
          <a:p>
            <a:pPr>
              <a:defRPr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0933654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Zástupný symbol pro obsah 2"/>
          <p:cNvSpPr txBox="1">
            <a:spLocks noGrp="1"/>
          </p:cNvSpPr>
          <p:nvPr>
            <p:ph idx="1"/>
          </p:nvPr>
        </p:nvSpPr>
        <p:spPr>
          <a:xfrm>
            <a:off x="468313" y="2133600"/>
            <a:ext cx="8229600" cy="2591544"/>
          </a:xfrm>
        </p:spPr>
        <p:txBody>
          <a:bodyPr>
            <a:normAutofit/>
          </a:bodyPr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cs-CZ" dirty="0">
                <a:latin typeface="Calibri" pitchFamily="34" charset="0"/>
              </a:rPr>
              <a:t>Kromě vibračního pohybu koná elektroda ještě posuvný pohyb směrem k základnímu materiálu. Navařovat je možné v ochranném prostředí nebo bez něj.</a:t>
            </a:r>
          </a:p>
          <a:p>
            <a:pPr eaLnBrk="1" hangingPunct="1">
              <a:buFont typeface="Arial" charset="0"/>
              <a:buNone/>
              <a:defRPr/>
            </a:pPr>
            <a:endParaRPr lang="cs-CZ" b="1" dirty="0">
              <a:solidFill>
                <a:schemeClr val="tx1"/>
              </a:solidFill>
              <a:latin typeface="Calibri" pitchFamily="34" charset="0"/>
            </a:endParaRPr>
          </a:p>
          <a:p>
            <a:pPr eaLnBrk="1" hangingPunct="1">
              <a:defRPr/>
            </a:pPr>
            <a:endParaRPr lang="cs-CZ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7267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476250"/>
            <a:ext cx="8229600" cy="4525963"/>
          </a:xfrm>
        </p:spPr>
        <p:txBody>
          <a:bodyPr>
            <a:noAutofit/>
          </a:bodyPr>
          <a:lstStyle/>
          <a:p>
            <a:pPr eaLnBrk="1" hangingPunct="1">
              <a:buFont typeface="Arial" charset="0"/>
              <a:buNone/>
              <a:defRPr/>
            </a:pPr>
            <a:r>
              <a:rPr b="1" dirty="0">
                <a:solidFill>
                  <a:schemeClr val="tx1"/>
                </a:solidFill>
                <a:latin typeface="Calibri" pitchFamily="34" charset="0"/>
              </a:rPr>
              <a:t>Navařování v ochranné atmosféře</a:t>
            </a:r>
            <a:r>
              <a:rPr dirty="0">
                <a:solidFill>
                  <a:srgbClr val="FF0000"/>
                </a:solidFill>
                <a:latin typeface="Calibri" pitchFamily="34" charset="0"/>
              </a:rPr>
              <a:t> </a:t>
            </a:r>
          </a:p>
          <a:p>
            <a:pPr eaLnBrk="1" hangingPunct="1">
              <a:buFont typeface="Arial" charset="0"/>
              <a:buNone/>
              <a:defRPr/>
            </a:pPr>
            <a:endParaRPr dirty="0">
              <a:solidFill>
                <a:srgbClr val="FF0000"/>
              </a:solidFill>
              <a:latin typeface="Calibri" pitchFamily="34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dirty="0">
                <a:latin typeface="Calibri" pitchFamily="34" charset="0"/>
              </a:rPr>
              <a:t>Při navařování v ochranné atmosféře plynů se používá oxid uhličitý nebo argon. Oxid uhličitý je laciný a proto se používá ve větší míře. Na rozdíl od navařování pod tavidlem není potřebný návar čistit od strusky a </a:t>
            </a:r>
            <a:r>
              <a:rPr dirty="0" err="1">
                <a:latin typeface="Calibri" pitchFamily="34" charset="0"/>
              </a:rPr>
              <a:t>vzhledem</a:t>
            </a:r>
            <a:r>
              <a:rPr dirty="0">
                <a:latin typeface="Calibri" pitchFamily="34" charset="0"/>
              </a:rPr>
              <a:t> </a:t>
            </a:r>
            <a:r>
              <a:rPr dirty="0" smtClean="0">
                <a:latin typeface="Calibri" pitchFamily="34" charset="0"/>
              </a:rPr>
              <a:t>k </a:t>
            </a:r>
            <a:r>
              <a:rPr dirty="0">
                <a:latin typeface="Calibri" pitchFamily="34" charset="0"/>
              </a:rPr>
              <a:t>většímu odvodu tepla do okolí se základním materiálem méně tepelně ovlivňuje, což je pro renovační </a:t>
            </a:r>
            <a:r>
              <a:rPr dirty="0" err="1">
                <a:latin typeface="Calibri" pitchFamily="34" charset="0"/>
              </a:rPr>
              <a:t>navařování</a:t>
            </a:r>
            <a:r>
              <a:rPr dirty="0">
                <a:latin typeface="Calibri" pitchFamily="34" charset="0"/>
              </a:rPr>
              <a:t> </a:t>
            </a:r>
            <a:r>
              <a:rPr dirty="0" err="1" smtClean="0">
                <a:latin typeface="Calibri" pitchFamily="34" charset="0"/>
              </a:rPr>
              <a:t>výhodné</a:t>
            </a:r>
            <a:r>
              <a:rPr dirty="0" smtClean="0">
                <a:latin typeface="Calibri" pitchFamily="34" charset="0"/>
              </a:rPr>
              <a:t>.</a:t>
            </a:r>
            <a:endParaRPr dirty="0">
              <a:solidFill>
                <a:srgbClr val="FF0000"/>
              </a:solidFill>
              <a:latin typeface="Calibri" pitchFamily="34" charset="0"/>
            </a:endParaRPr>
          </a:p>
          <a:p>
            <a:pPr>
              <a:defRPr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3896572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Zástupný symbol pro obsah 2"/>
          <p:cNvSpPr txBox="1">
            <a:spLocks noGrp="1"/>
          </p:cNvSpPr>
          <p:nvPr>
            <p:ph idx="1"/>
          </p:nvPr>
        </p:nvSpPr>
        <p:spPr>
          <a:xfrm>
            <a:off x="468313" y="333375"/>
            <a:ext cx="8229600" cy="3743325"/>
          </a:xfrm>
        </p:spPr>
        <p:txBody>
          <a:bodyPr>
            <a:noAutofit/>
          </a:bodyPr>
          <a:lstStyle/>
          <a:p>
            <a:pPr marL="0" indent="0" eaLnBrk="1" hangingPunct="1">
              <a:buFont typeface="Arial" charset="0"/>
              <a:buNone/>
            </a:pPr>
            <a:endParaRPr b="1" dirty="0">
              <a:solidFill>
                <a:schemeClr val="tx1"/>
              </a:solidFill>
              <a:latin typeface="+mn-lt"/>
            </a:endParaRPr>
          </a:p>
          <a:p>
            <a:pPr marL="0" indent="0" eaLnBrk="1" hangingPunct="1">
              <a:buFont typeface="Arial" charset="0"/>
              <a:buNone/>
            </a:pPr>
            <a:r>
              <a:rPr b="1" dirty="0">
                <a:solidFill>
                  <a:schemeClr val="tx1"/>
                </a:solidFill>
                <a:latin typeface="+mn-lt"/>
              </a:rPr>
              <a:t>Navařování kovových prášků</a:t>
            </a:r>
            <a:r>
              <a:rPr dirty="0">
                <a:solidFill>
                  <a:srgbClr val="FF0000"/>
                </a:solidFill>
                <a:latin typeface="+mn-lt"/>
              </a:rPr>
              <a:t> </a:t>
            </a:r>
          </a:p>
          <a:p>
            <a:pPr marL="0" indent="0" eaLnBrk="1" hangingPunct="1">
              <a:buFont typeface="Arial" charset="0"/>
              <a:buNone/>
            </a:pPr>
            <a:endParaRPr dirty="0">
              <a:solidFill>
                <a:srgbClr val="FF0000"/>
              </a:solidFill>
              <a:latin typeface="+mn-lt"/>
            </a:endParaRPr>
          </a:p>
          <a:p>
            <a:pPr marL="0" indent="0" eaLnBrk="1" hangingPunct="1">
              <a:buFont typeface="Arial" charset="0"/>
              <a:buNone/>
            </a:pPr>
            <a:r>
              <a:rPr dirty="0">
                <a:latin typeface="+mn-lt"/>
              </a:rPr>
              <a:t>Princip této metody je v nanesení práškové slitiny na povrch předehřáté součásti </a:t>
            </a:r>
            <a:r>
              <a:rPr dirty="0" err="1">
                <a:latin typeface="+mn-lt"/>
              </a:rPr>
              <a:t>speciálním</a:t>
            </a:r>
            <a:r>
              <a:rPr dirty="0">
                <a:latin typeface="+mn-lt"/>
              </a:rPr>
              <a:t> </a:t>
            </a:r>
            <a:r>
              <a:rPr dirty="0" err="1" smtClean="0">
                <a:latin typeface="+mn-lt"/>
              </a:rPr>
              <a:t>kyslíko-acetylénovým</a:t>
            </a:r>
            <a:r>
              <a:rPr dirty="0" smtClean="0">
                <a:latin typeface="+mn-lt"/>
              </a:rPr>
              <a:t> </a:t>
            </a:r>
            <a:r>
              <a:rPr dirty="0">
                <a:latin typeface="+mn-lt"/>
              </a:rPr>
              <a:t>hořákem, v natavení naneseného povlaku tímto hořákem </a:t>
            </a:r>
            <a:br>
              <a:rPr dirty="0">
                <a:latin typeface="+mn-lt"/>
              </a:rPr>
            </a:br>
            <a:r>
              <a:rPr dirty="0">
                <a:latin typeface="+mn-lt"/>
              </a:rPr>
              <a:t>a v dokonalém difúzním spojení povlaku se základním materiálem. </a:t>
            </a:r>
          </a:p>
        </p:txBody>
      </p:sp>
    </p:spTree>
    <p:extLst>
      <p:ext uri="{BB962C8B-B14F-4D97-AF65-F5344CB8AC3E}">
        <p14:creationId xmlns:p14="http://schemas.microsoft.com/office/powerpoint/2010/main" val="344486909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3"/>
          <p:cNvSpPr txBox="1">
            <a:spLocks noGrp="1"/>
          </p:cNvSpPr>
          <p:nvPr>
            <p:ph type="body" idx="1"/>
          </p:nvPr>
        </p:nvSpPr>
        <p:spPr>
          <a:xfrm>
            <a:off x="395288" y="188913"/>
            <a:ext cx="8229600" cy="6408737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defRPr/>
            </a:pPr>
            <a:endParaRPr lang="cs-CZ" dirty="0">
              <a:latin typeface="+mn-lt"/>
            </a:endParaRPr>
          </a:p>
          <a:p>
            <a:pPr>
              <a:lnSpc>
                <a:spcPct val="80000"/>
              </a:lnSpc>
              <a:defRPr/>
            </a:pPr>
            <a:endParaRPr lang="cs-CZ" dirty="0">
              <a:latin typeface="+mn-lt"/>
            </a:endParaRPr>
          </a:p>
          <a:p>
            <a:pPr>
              <a:lnSpc>
                <a:spcPct val="80000"/>
              </a:lnSpc>
              <a:buFont typeface="Arial" charset="0"/>
              <a:buNone/>
              <a:defRPr/>
            </a:pPr>
            <a:endParaRPr lang="cs-CZ" b="1" dirty="0">
              <a:solidFill>
                <a:srgbClr val="FF0000"/>
              </a:solidFill>
              <a:latin typeface="+mn-lt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  <a:defRPr/>
            </a:pPr>
            <a:r>
              <a:rPr lang="cs-CZ" b="1" dirty="0">
                <a:solidFill>
                  <a:schemeClr val="tx1"/>
                </a:solidFill>
                <a:latin typeface="+mn-lt"/>
              </a:rPr>
              <a:t>Metalizace</a:t>
            </a:r>
          </a:p>
          <a:p>
            <a:pPr>
              <a:lnSpc>
                <a:spcPct val="80000"/>
              </a:lnSpc>
              <a:buFont typeface="Arial" charset="0"/>
              <a:buNone/>
              <a:defRPr/>
            </a:pPr>
            <a:r>
              <a:rPr lang="cs-CZ" dirty="0">
                <a:latin typeface="+mn-lt"/>
              </a:rPr>
              <a:t>   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dirty="0">
                <a:latin typeface="+mn-lt"/>
              </a:rPr>
              <a:t>Princip metalizace se zakládá na stříkání roztaveného kovu proudem vzduchu na připravený povrch součástí. </a:t>
            </a:r>
          </a:p>
          <a:p>
            <a:pPr>
              <a:lnSpc>
                <a:spcPct val="80000"/>
              </a:lnSpc>
              <a:buFont typeface="Arial" charset="0"/>
              <a:buNone/>
              <a:defRPr/>
            </a:pPr>
            <a:endParaRPr lang="cs-CZ" dirty="0">
              <a:latin typeface="+mn-lt"/>
            </a:endParaRPr>
          </a:p>
          <a:p>
            <a:pPr>
              <a:lnSpc>
                <a:spcPct val="80000"/>
              </a:lnSpc>
              <a:buFont typeface="Arial" charset="0"/>
              <a:buNone/>
              <a:defRPr/>
            </a:pPr>
            <a:endParaRPr lang="cs-CZ" dirty="0">
              <a:latin typeface="+mn-lt"/>
            </a:endParaRPr>
          </a:p>
          <a:p>
            <a:pPr>
              <a:lnSpc>
                <a:spcPct val="80000"/>
              </a:lnSpc>
              <a:buFont typeface="Arial" charset="0"/>
              <a:buNone/>
              <a:defRPr/>
            </a:pPr>
            <a:r>
              <a:rPr lang="cs-CZ" dirty="0">
                <a:latin typeface="+mn-lt"/>
              </a:rPr>
              <a:t> </a:t>
            </a:r>
          </a:p>
          <a:p>
            <a:pPr>
              <a:lnSpc>
                <a:spcPct val="80000"/>
              </a:lnSpc>
              <a:buFont typeface="Arial" charset="0"/>
              <a:buNone/>
              <a:defRPr/>
            </a:pPr>
            <a:r>
              <a:rPr lang="cs-CZ" dirty="0">
                <a:latin typeface="+mn-lt"/>
              </a:rPr>
              <a:t> </a:t>
            </a:r>
          </a:p>
          <a:p>
            <a:pPr>
              <a:lnSpc>
                <a:spcPct val="80000"/>
              </a:lnSpc>
              <a:buFont typeface="Arial" charset="0"/>
              <a:buNone/>
              <a:defRPr/>
            </a:pPr>
            <a:r>
              <a:rPr lang="cs-CZ" dirty="0">
                <a:latin typeface="+mn-lt"/>
              </a:rPr>
              <a:t> </a:t>
            </a:r>
          </a:p>
          <a:p>
            <a:pPr>
              <a:lnSpc>
                <a:spcPct val="80000"/>
              </a:lnSpc>
              <a:buFont typeface="Arial" charset="0"/>
              <a:buNone/>
              <a:defRPr/>
            </a:pPr>
            <a:r>
              <a:rPr lang="cs-CZ" dirty="0">
                <a:latin typeface="+mn-lt"/>
              </a:rPr>
              <a:t> </a:t>
            </a:r>
          </a:p>
          <a:p>
            <a:pPr>
              <a:lnSpc>
                <a:spcPct val="80000"/>
              </a:lnSpc>
              <a:buFont typeface="Arial" charset="0"/>
              <a:buNone/>
              <a:defRPr/>
            </a:pPr>
            <a:r>
              <a:rPr lang="cs-CZ" dirty="0">
                <a:latin typeface="+mn-lt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28587866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2"/>
          <p:cNvSpPr txBox="1">
            <a:spLocks noGrp="1"/>
          </p:cNvSpPr>
          <p:nvPr>
            <p:ph idx="1"/>
          </p:nvPr>
        </p:nvSpPr>
        <p:spPr>
          <a:xfrm>
            <a:off x="467544" y="548680"/>
            <a:ext cx="8229600" cy="5721350"/>
          </a:xfrm>
        </p:spPr>
        <p:txBody>
          <a:bodyPr/>
          <a:lstStyle/>
          <a:p>
            <a:pPr marL="0" indent="0" eaLnBrk="1" fontAlgn="auto" hangingPunct="1">
              <a:spcBef>
                <a:spcPts val="6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cs-CZ" dirty="0">
                <a:latin typeface="+mn-lt"/>
              </a:rPr>
              <a:t>Renovace považujeme za výhodné především proto, že jimi lze:</a:t>
            </a:r>
          </a:p>
          <a:p>
            <a:pPr marL="0" indent="0" eaLnBrk="1" fontAlgn="auto" hangingPunct="1">
              <a:spcBef>
                <a:spcPts val="600"/>
              </a:spcBef>
              <a:spcAft>
                <a:spcPts val="0"/>
              </a:spcAft>
              <a:buFont typeface="Arial" charset="0"/>
              <a:buNone/>
              <a:defRPr/>
            </a:pPr>
            <a:endParaRPr lang="cs-CZ" dirty="0">
              <a:latin typeface="+mn-lt"/>
            </a:endParaRPr>
          </a:p>
          <a:p>
            <a:pPr marL="354013" indent="-354013" eaLnBrk="1" fontAlgn="auto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dirty="0">
                <a:latin typeface="+mn-lt"/>
              </a:rPr>
              <a:t>dosáhnout úspory </a:t>
            </a:r>
            <a:r>
              <a:rPr lang="cs-CZ" dirty="0" smtClean="0">
                <a:latin typeface="+mn-lt"/>
              </a:rPr>
              <a:t>materiálu; </a:t>
            </a:r>
            <a:endParaRPr lang="cs-CZ" dirty="0">
              <a:latin typeface="+mn-lt"/>
            </a:endParaRPr>
          </a:p>
          <a:p>
            <a:pPr marL="354013" indent="-354013" eaLnBrk="1" fontAlgn="auto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dirty="0">
                <a:latin typeface="+mn-lt"/>
              </a:rPr>
              <a:t>prodloužit technický život renovované </a:t>
            </a:r>
            <a:r>
              <a:rPr lang="cs-CZ" dirty="0" smtClean="0">
                <a:latin typeface="+mn-lt"/>
              </a:rPr>
              <a:t>součásti;</a:t>
            </a:r>
            <a:endParaRPr lang="cs-CZ" dirty="0">
              <a:latin typeface="+mn-lt"/>
            </a:endParaRPr>
          </a:p>
          <a:p>
            <a:pPr marL="358775" indent="-358775" eaLnBrk="1" fontAlgn="auto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dirty="0">
                <a:latin typeface="+mn-lt"/>
              </a:rPr>
              <a:t>snížit spotřebu práce (porovnáme spotřebu práce na renovaci a spotřebu práce na výrobku</a:t>
            </a:r>
            <a:r>
              <a:rPr lang="cs-CZ" dirty="0" smtClean="0">
                <a:latin typeface="+mn-lt"/>
              </a:rPr>
              <a:t>);</a:t>
            </a:r>
            <a:endParaRPr lang="cs-CZ" dirty="0">
              <a:latin typeface="+mn-lt"/>
            </a:endParaRPr>
          </a:p>
          <a:p>
            <a:pPr marL="354013" indent="-354013" eaLnBrk="1" fontAlgn="auto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dirty="0">
                <a:latin typeface="+mn-lt"/>
              </a:rPr>
              <a:t>získat nedostupnou náhradní </a:t>
            </a:r>
            <a:r>
              <a:rPr lang="cs-CZ" dirty="0" smtClean="0">
                <a:latin typeface="+mn-lt"/>
              </a:rPr>
              <a:t>součást.</a:t>
            </a: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9486935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3"/>
          <p:cNvSpPr txBox="1">
            <a:spLocks noGrp="1"/>
          </p:cNvSpPr>
          <p:nvPr>
            <p:ph type="body" idx="1"/>
          </p:nvPr>
        </p:nvSpPr>
        <p:spPr>
          <a:xfrm>
            <a:off x="395536" y="620688"/>
            <a:ext cx="8229600" cy="6408737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cs-CZ" dirty="0" err="1" smtClean="0">
                <a:latin typeface="+mn-lt"/>
              </a:rPr>
              <a:t>Nametalizované</a:t>
            </a:r>
            <a:r>
              <a:rPr lang="cs-CZ" dirty="0" smtClean="0">
                <a:latin typeface="+mn-lt"/>
              </a:rPr>
              <a:t> </a:t>
            </a:r>
            <a:r>
              <a:rPr lang="cs-CZ" dirty="0">
                <a:latin typeface="+mn-lt"/>
              </a:rPr>
              <a:t>vrstvy se značně liší od vlastností kovů použitých k metalizaci. </a:t>
            </a:r>
            <a:br>
              <a:rPr lang="cs-CZ" dirty="0">
                <a:latin typeface="+mn-lt"/>
              </a:rPr>
            </a:br>
            <a:r>
              <a:rPr lang="cs-CZ" dirty="0">
                <a:latin typeface="+mn-lt"/>
              </a:rPr>
              <a:t>Z technického hlediska patří k nejdůležitějším vlastnostem: </a:t>
            </a:r>
          </a:p>
          <a:p>
            <a:pPr>
              <a:buFont typeface="Arial" charset="0"/>
              <a:buNone/>
              <a:defRPr/>
            </a:pPr>
            <a:r>
              <a:rPr lang="cs-CZ" dirty="0">
                <a:latin typeface="+mn-lt"/>
              </a:rPr>
              <a:t>    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cs-CZ" b="1" dirty="0">
                <a:latin typeface="+mn-lt"/>
              </a:rPr>
              <a:t>pórovitost</a:t>
            </a:r>
            <a:r>
              <a:rPr lang="cs-CZ" dirty="0">
                <a:latin typeface="+mn-lt"/>
              </a:rPr>
              <a:t>, která umožňuje jímat olej ve vrstvě, čímž se zkvalitňuje mazání během provozu, spolu s tvrdostí činí </a:t>
            </a:r>
            <a:r>
              <a:rPr lang="cs-CZ" dirty="0" err="1">
                <a:latin typeface="+mn-lt"/>
              </a:rPr>
              <a:t>nametalyzované</a:t>
            </a:r>
            <a:r>
              <a:rPr lang="cs-CZ" dirty="0">
                <a:latin typeface="+mn-lt"/>
              </a:rPr>
              <a:t> povrchy velmi </a:t>
            </a:r>
            <a:r>
              <a:rPr lang="cs-CZ" dirty="0" smtClean="0">
                <a:latin typeface="+mn-lt"/>
              </a:rPr>
              <a:t>odolnými </a:t>
            </a:r>
            <a:r>
              <a:rPr lang="cs-CZ" dirty="0">
                <a:latin typeface="+mn-lt"/>
              </a:rPr>
              <a:t>proti adheznímu opotřebení </a:t>
            </a:r>
          </a:p>
          <a:p>
            <a:pPr>
              <a:buFont typeface="Arial" charset="0"/>
              <a:buNone/>
              <a:defRPr/>
            </a:pPr>
            <a:r>
              <a:rPr lang="cs-CZ" dirty="0">
                <a:latin typeface="+mn-lt"/>
              </a:rPr>
              <a:t> </a:t>
            </a:r>
          </a:p>
          <a:p>
            <a:pPr>
              <a:defRPr/>
            </a:pPr>
            <a:endParaRPr lang="cs-CZ" dirty="0">
              <a:latin typeface="+mn-lt"/>
            </a:endParaRPr>
          </a:p>
        </p:txBody>
      </p:sp>
      <p:sp>
        <p:nvSpPr>
          <p:cNvPr id="43010" name="Rectangle 4"/>
          <p:cNvSpPr>
            <a:spLocks noChangeArrowheads="1"/>
          </p:cNvSpPr>
          <p:nvPr/>
        </p:nvSpPr>
        <p:spPr bwMode="auto">
          <a:xfrm>
            <a:off x="2339975" y="1196975"/>
            <a:ext cx="457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59647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3"/>
          <p:cNvSpPr txBox="1">
            <a:spLocks noGrp="1"/>
          </p:cNvSpPr>
          <p:nvPr>
            <p:ph type="body" idx="1"/>
          </p:nvPr>
        </p:nvSpPr>
        <p:spPr>
          <a:xfrm>
            <a:off x="468313" y="1052513"/>
            <a:ext cx="8229600" cy="3529012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b="1" dirty="0">
                <a:latin typeface="+mn-lt"/>
              </a:rPr>
              <a:t>tvrdost</a:t>
            </a:r>
            <a:r>
              <a:rPr dirty="0">
                <a:latin typeface="+mn-lt"/>
              </a:rPr>
              <a:t> je o </a:t>
            </a:r>
            <a:r>
              <a:rPr dirty="0" smtClean="0">
                <a:latin typeface="+mn-lt"/>
              </a:rPr>
              <a:t>40</a:t>
            </a:r>
            <a:r>
              <a:rPr lang="cs-CZ" dirty="0" smtClean="0">
                <a:latin typeface="+mn-lt"/>
              </a:rPr>
              <a:t> </a:t>
            </a:r>
            <a:r>
              <a:rPr dirty="0" smtClean="0">
                <a:latin typeface="+mn-lt"/>
              </a:rPr>
              <a:t>% </a:t>
            </a:r>
            <a:r>
              <a:rPr dirty="0">
                <a:latin typeface="+mn-lt"/>
              </a:rPr>
              <a:t>vyšší než tvrdost téhož kovu </a:t>
            </a:r>
            <a:r>
              <a:rPr dirty="0" err="1">
                <a:latin typeface="+mn-lt"/>
              </a:rPr>
              <a:t>před</a:t>
            </a:r>
            <a:r>
              <a:rPr dirty="0">
                <a:latin typeface="+mn-lt"/>
              </a:rPr>
              <a:t> </a:t>
            </a:r>
            <a:r>
              <a:rPr dirty="0" err="1" smtClean="0">
                <a:latin typeface="+mn-lt"/>
              </a:rPr>
              <a:t>metalizací</a:t>
            </a:r>
            <a:r>
              <a:rPr lang="cs-CZ" dirty="0" smtClean="0">
                <a:latin typeface="+mn-lt"/>
              </a:rPr>
              <a:t>;</a:t>
            </a:r>
            <a:endParaRPr dirty="0">
              <a:latin typeface="+mn-lt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dirty="0">
              <a:latin typeface="+mn-lt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b="1" dirty="0">
                <a:latin typeface="+mn-lt"/>
              </a:rPr>
              <a:t>vyšší pevnost v tlaku </a:t>
            </a:r>
            <a:r>
              <a:rPr dirty="0">
                <a:latin typeface="+mn-lt"/>
              </a:rPr>
              <a:t>a u ocelí bývá až 1200 </a:t>
            </a:r>
            <a:r>
              <a:rPr dirty="0" err="1" smtClean="0">
                <a:latin typeface="+mn-lt"/>
              </a:rPr>
              <a:t>mpa</a:t>
            </a:r>
            <a:r>
              <a:rPr lang="cs-CZ" dirty="0" smtClean="0">
                <a:latin typeface="+mn-lt"/>
              </a:rPr>
              <a:t>;</a:t>
            </a:r>
            <a:endParaRPr dirty="0">
              <a:latin typeface="+mn-lt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dirty="0">
              <a:latin typeface="+mn-lt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b="1" dirty="0">
                <a:latin typeface="+mn-lt"/>
              </a:rPr>
              <a:t>malá tažnost a velká křehkost </a:t>
            </a:r>
            <a:r>
              <a:rPr dirty="0">
                <a:latin typeface="+mn-lt"/>
              </a:rPr>
              <a:t>(metalizace se nedoporučuje tam, kde působí zatížení rázové, bodové a </a:t>
            </a:r>
            <a:r>
              <a:rPr dirty="0" err="1">
                <a:latin typeface="+mn-lt"/>
              </a:rPr>
              <a:t>smykové</a:t>
            </a:r>
            <a:r>
              <a:rPr dirty="0" smtClean="0">
                <a:latin typeface="+mn-lt"/>
              </a:rPr>
              <a:t>)</a:t>
            </a:r>
            <a:r>
              <a:rPr lang="cs-CZ" dirty="0"/>
              <a:t>.</a:t>
            </a:r>
            <a:endParaRPr dirty="0">
              <a:latin typeface="+mn-lt"/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dirty="0">
                <a:latin typeface="+mn-lt"/>
              </a:rPr>
              <a:t> 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dirty="0">
                <a:latin typeface="+mn-lt"/>
              </a:rPr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167377089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268413"/>
            <a:ext cx="8229600" cy="4525962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dirty="0">
                <a:latin typeface="+mn-lt"/>
              </a:rPr>
              <a:t>Technologický postup metalizace: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cs-CZ" dirty="0">
              <a:latin typeface="+mn-lt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cs-CZ" dirty="0">
                <a:latin typeface="+mn-lt"/>
              </a:rPr>
              <a:t>příprava povrchu </a:t>
            </a:r>
            <a:r>
              <a:rPr lang="cs-CZ" dirty="0" smtClean="0">
                <a:latin typeface="+mn-lt"/>
              </a:rPr>
              <a:t>součásti;</a:t>
            </a:r>
            <a:endParaRPr lang="cs-CZ" dirty="0">
              <a:latin typeface="+mn-lt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cs-CZ" dirty="0">
              <a:latin typeface="+mn-lt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cs-CZ" dirty="0">
                <a:latin typeface="+mn-lt"/>
              </a:rPr>
              <a:t>vlastní </a:t>
            </a:r>
            <a:r>
              <a:rPr lang="cs-CZ" dirty="0" smtClean="0">
                <a:latin typeface="+mn-lt"/>
              </a:rPr>
              <a:t>metalizace;</a:t>
            </a:r>
            <a:endParaRPr lang="cs-CZ" dirty="0">
              <a:latin typeface="+mn-lt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cs-CZ" dirty="0">
              <a:latin typeface="+mn-lt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cs-CZ" dirty="0">
                <a:latin typeface="+mn-lt"/>
              </a:rPr>
              <a:t>opracování a úprava metalizované </a:t>
            </a:r>
            <a:r>
              <a:rPr lang="cs-CZ" dirty="0" smtClean="0">
                <a:latin typeface="+mn-lt"/>
              </a:rPr>
              <a:t>vrstvy. </a:t>
            </a:r>
            <a:endParaRPr lang="cs-CZ" dirty="0">
              <a:latin typeface="+mn-lt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cs-CZ" dirty="0">
              <a:latin typeface="+mn-lt"/>
            </a:endParaRPr>
          </a:p>
          <a:p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263412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3"/>
          <p:cNvSpPr txBox="1">
            <a:spLocks noGrp="1"/>
          </p:cNvSpPr>
          <p:nvPr>
            <p:ph type="body" idx="1"/>
          </p:nvPr>
        </p:nvSpPr>
        <p:spPr>
          <a:xfrm>
            <a:off x="468313" y="1916113"/>
            <a:ext cx="8229600" cy="3025775"/>
          </a:xfrm>
        </p:spPr>
        <p:txBody>
          <a:bodyPr>
            <a:noAutofit/>
          </a:bodyPr>
          <a:lstStyle/>
          <a:p>
            <a:pPr>
              <a:buFont typeface="Arial" charset="0"/>
              <a:buNone/>
              <a:defRPr/>
            </a:pPr>
            <a:r>
              <a:rPr lang="cs-CZ" b="1" dirty="0">
                <a:solidFill>
                  <a:schemeClr val="tx1"/>
                </a:solidFill>
                <a:latin typeface="+mn-lt"/>
              </a:rPr>
              <a:t>Elektrochemické, chemické pokovování </a:t>
            </a:r>
          </a:p>
          <a:p>
            <a:pPr marL="358775" indent="-358775">
              <a:buFont typeface="Wingdings" pitchFamily="2" charset="2"/>
              <a:buChar char="Ø"/>
              <a:defRPr/>
            </a:pPr>
            <a:r>
              <a:rPr lang="cs-CZ" dirty="0">
                <a:solidFill>
                  <a:schemeClr val="tx1"/>
                </a:solidFill>
                <a:latin typeface="+mn-lt"/>
              </a:rPr>
              <a:t>základem galvanického pokovování je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elektrolýza;</a:t>
            </a:r>
            <a:endParaRPr lang="cs-CZ" dirty="0">
              <a:solidFill>
                <a:schemeClr val="tx1"/>
              </a:solidFill>
              <a:latin typeface="+mn-lt"/>
            </a:endParaRPr>
          </a:p>
          <a:p>
            <a:pPr marL="358775" indent="-358775">
              <a:buFont typeface="Wingdings" pitchFamily="2" charset="2"/>
              <a:buChar char="Ø"/>
              <a:defRPr/>
            </a:pPr>
            <a:r>
              <a:rPr lang="cs-CZ" dirty="0">
                <a:solidFill>
                  <a:schemeClr val="tx1"/>
                </a:solidFill>
                <a:latin typeface="+mn-lt"/>
              </a:rPr>
              <a:t>k renovačním účelům se používají povlaky </a:t>
            </a:r>
          </a:p>
          <a:p>
            <a:pPr marL="357188" indent="0">
              <a:buNone/>
              <a:defRPr/>
            </a:pPr>
            <a:r>
              <a:rPr lang="cs-CZ" dirty="0">
                <a:solidFill>
                  <a:schemeClr val="tx1"/>
                </a:solidFill>
                <a:latin typeface="+mn-lt"/>
              </a:rPr>
              <a:t>z tvrdého chrómu, mědi a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železa.</a:t>
            </a:r>
            <a:endParaRPr lang="cs-CZ" dirty="0">
              <a:solidFill>
                <a:schemeClr val="tx1"/>
              </a:solidFill>
              <a:latin typeface="+mn-lt"/>
            </a:endParaRPr>
          </a:p>
          <a:p>
            <a:pPr>
              <a:buFont typeface="Arial" charset="0"/>
              <a:buNone/>
              <a:defRPr/>
            </a:pPr>
            <a:r>
              <a:rPr lang="cs-CZ" b="1" dirty="0">
                <a:solidFill>
                  <a:schemeClr val="tx1"/>
                </a:solidFill>
                <a:latin typeface="+mn-lt"/>
              </a:rPr>
              <a:t>   </a:t>
            </a:r>
            <a:endParaRPr lang="cs-CZ" dirty="0">
              <a:latin typeface="+mn-lt"/>
            </a:endParaRPr>
          </a:p>
          <a:p>
            <a:pPr>
              <a:defRPr/>
            </a:pP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1571061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95288" y="476250"/>
            <a:ext cx="8424862" cy="55102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charset="0"/>
              <a:buNone/>
              <a:defRPr/>
            </a:pPr>
            <a:r>
              <a:rPr lang="cs-CZ" sz="3200" b="1" dirty="0">
                <a:latin typeface="Calibri" pitchFamily="34" charset="0"/>
              </a:rPr>
              <a:t>Renovace plastickou deformací </a:t>
            </a:r>
          </a:p>
          <a:p>
            <a:pPr>
              <a:buFont typeface="Arial" charset="0"/>
              <a:buNone/>
              <a:defRPr/>
            </a:pPr>
            <a:r>
              <a:rPr lang="cs-CZ" sz="3200" dirty="0">
                <a:latin typeface="Calibri" pitchFamily="34" charset="0"/>
              </a:rPr>
              <a:t>Podstatou této renovace je obnovení funkčních vlastností změnou jejich tvaru nebo rozměru pomocí plastické deformace.</a:t>
            </a:r>
          </a:p>
          <a:p>
            <a:pPr>
              <a:buFont typeface="Arial" charset="0"/>
              <a:buNone/>
              <a:defRPr/>
            </a:pPr>
            <a:r>
              <a:rPr lang="cs-CZ" sz="3200" dirty="0">
                <a:latin typeface="Calibri" pitchFamily="34" charset="0"/>
              </a:rPr>
              <a:t>Plastickou deformaci můžeme rozdělit na několik</a:t>
            </a:r>
          </a:p>
          <a:p>
            <a:pPr>
              <a:buFont typeface="Arial" charset="0"/>
              <a:buNone/>
              <a:defRPr/>
            </a:pPr>
            <a:r>
              <a:rPr lang="cs-CZ" sz="3200" dirty="0">
                <a:latin typeface="Calibri" pitchFamily="34" charset="0"/>
              </a:rPr>
              <a:t>základních způsobů: </a:t>
            </a:r>
          </a:p>
          <a:p>
            <a:pPr marL="1076325" indent="-449263">
              <a:buFont typeface="Wingdings" pitchFamily="2" charset="2"/>
              <a:buChar char="ü"/>
              <a:defRPr/>
            </a:pPr>
            <a:r>
              <a:rPr lang="cs-CZ" sz="3200" dirty="0">
                <a:latin typeface="Calibri" pitchFamily="34" charset="0"/>
              </a:rPr>
              <a:t>pěchování</a:t>
            </a:r>
          </a:p>
          <a:p>
            <a:pPr marL="1076325" indent="-449263">
              <a:buFont typeface="Wingdings" pitchFamily="2" charset="2"/>
              <a:buChar char="ü"/>
              <a:defRPr/>
            </a:pPr>
            <a:r>
              <a:rPr lang="cs-CZ" sz="3200" dirty="0">
                <a:latin typeface="Calibri" pitchFamily="34" charset="0"/>
              </a:rPr>
              <a:t>vtlačování</a:t>
            </a:r>
          </a:p>
          <a:p>
            <a:pPr marL="1076325" indent="-449263">
              <a:buFont typeface="Wingdings" pitchFamily="2" charset="2"/>
              <a:buChar char="ü"/>
              <a:defRPr/>
            </a:pPr>
            <a:r>
              <a:rPr lang="cs-CZ" sz="3200" dirty="0">
                <a:latin typeface="Calibri" pitchFamily="34" charset="0"/>
              </a:rPr>
              <a:t>rozšiřování</a:t>
            </a:r>
          </a:p>
          <a:p>
            <a:pPr marL="1076325" indent="-449263">
              <a:buFont typeface="Wingdings" pitchFamily="2" charset="2"/>
              <a:buChar char="ü"/>
              <a:defRPr/>
            </a:pPr>
            <a:r>
              <a:rPr lang="cs-CZ" sz="3200" dirty="0">
                <a:latin typeface="Calibri" pitchFamily="34" charset="0"/>
              </a:rPr>
              <a:t>zužování</a:t>
            </a:r>
          </a:p>
          <a:p>
            <a:pPr marL="1076325" indent="-449263">
              <a:buFont typeface="Wingdings" pitchFamily="2" charset="2"/>
              <a:buChar char="ü"/>
              <a:defRPr/>
            </a:pPr>
            <a:r>
              <a:rPr lang="cs-CZ" sz="3200" dirty="0">
                <a:latin typeface="Calibri" pitchFamily="34" charset="0"/>
              </a:rPr>
              <a:t>prodlužování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82326621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3"/>
          <p:cNvSpPr txBox="1">
            <a:spLocks noGrp="1"/>
          </p:cNvSpPr>
          <p:nvPr>
            <p:ph type="body" idx="1"/>
          </p:nvPr>
        </p:nvSpPr>
        <p:spPr>
          <a:xfrm>
            <a:off x="323850" y="1196975"/>
            <a:ext cx="8569325" cy="2735263"/>
          </a:xfrm>
        </p:spPr>
        <p:txBody>
          <a:bodyPr>
            <a:noAutofit/>
          </a:bodyPr>
          <a:lstStyle/>
          <a:p>
            <a:pPr marL="0" indent="0">
              <a:buFont typeface="Arial" charset="0"/>
              <a:buNone/>
              <a:defRPr/>
            </a:pPr>
            <a:r>
              <a:rPr lang="cs-CZ" b="1" dirty="0">
                <a:solidFill>
                  <a:schemeClr val="tx1"/>
                </a:solidFill>
                <a:latin typeface="Calibri" pitchFamily="34" charset="0"/>
              </a:rPr>
              <a:t>Mechanické způsoby renovace</a:t>
            </a:r>
          </a:p>
          <a:p>
            <a:pPr marL="0" indent="0">
              <a:buFont typeface="Arial" charset="0"/>
              <a:buNone/>
              <a:defRPr/>
            </a:pPr>
            <a:endParaRPr lang="cs-CZ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cs-CZ" dirty="0">
                <a:solidFill>
                  <a:schemeClr val="tx1"/>
                </a:solidFill>
                <a:latin typeface="Calibri" pitchFamily="34" charset="0"/>
              </a:rPr>
              <a:t>Mezi tyto způsoby renovace patří </a:t>
            </a:r>
          </a:p>
          <a:p>
            <a:pPr marL="442913" indent="-442913">
              <a:buFont typeface="Wingdings" pitchFamily="2" charset="2"/>
              <a:buChar char="Ø"/>
              <a:defRPr/>
            </a:pPr>
            <a:r>
              <a:rPr lang="cs-CZ" b="1" dirty="0" err="1">
                <a:solidFill>
                  <a:schemeClr val="tx1"/>
                </a:solidFill>
                <a:latin typeface="Calibri" pitchFamily="34" charset="0"/>
              </a:rPr>
              <a:t>pouzdření</a:t>
            </a:r>
            <a:endParaRPr lang="cs-CZ" b="1" dirty="0">
              <a:solidFill>
                <a:schemeClr val="tx1"/>
              </a:solidFill>
              <a:latin typeface="Calibri" pitchFamily="34" charset="0"/>
            </a:endParaRPr>
          </a:p>
          <a:p>
            <a:pPr marL="442913" indent="-442913">
              <a:buFont typeface="Wingdings" pitchFamily="2" charset="2"/>
              <a:buChar char="Ø"/>
              <a:defRPr/>
            </a:pPr>
            <a:r>
              <a:rPr lang="cs-CZ" b="1" dirty="0">
                <a:solidFill>
                  <a:schemeClr val="tx1"/>
                </a:solidFill>
                <a:latin typeface="Calibri" pitchFamily="34" charset="0"/>
              </a:rPr>
              <a:t>náhrada poškozené funkční části</a:t>
            </a:r>
          </a:p>
          <a:p>
            <a:pPr marL="0" indent="0">
              <a:buFont typeface="Wingdings" pitchFamily="2" charset="2"/>
              <a:buChar char="Ø"/>
              <a:defRPr/>
            </a:pPr>
            <a:endParaRPr lang="cs-CZ" b="1" dirty="0">
              <a:solidFill>
                <a:schemeClr val="tx1"/>
              </a:solidFill>
              <a:latin typeface="Calibri" pitchFamily="34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cs-CZ" dirty="0">
                <a:solidFill>
                  <a:schemeClr val="tx1"/>
                </a:solidFill>
                <a:latin typeface="Calibri" pitchFamily="34" charset="0"/>
              </a:rPr>
              <a:t>V obou případech jde o technologii mechanického obrábění. </a:t>
            </a:r>
          </a:p>
          <a:p>
            <a:pPr>
              <a:buFont typeface="Arial" charset="0"/>
              <a:buNone/>
              <a:defRPr/>
            </a:pPr>
            <a:r>
              <a:rPr lang="cs-CZ" b="1" dirty="0">
                <a:solidFill>
                  <a:schemeClr val="tx1"/>
                </a:solidFill>
                <a:latin typeface="Calibri" pitchFamily="34" charset="0"/>
              </a:rPr>
              <a:t>    </a:t>
            </a:r>
            <a:endParaRPr lang="cs-CZ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84832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476250"/>
            <a:ext cx="8229600" cy="4525963"/>
          </a:xfrm>
        </p:spPr>
        <p:txBody>
          <a:bodyPr>
            <a:noAutofit/>
          </a:bodyPr>
          <a:lstStyle/>
          <a:p>
            <a:pPr>
              <a:buFont typeface="Arial" charset="0"/>
              <a:buNone/>
              <a:defRPr/>
            </a:pPr>
            <a:r>
              <a:rPr lang="cs-CZ" b="1" dirty="0">
                <a:solidFill>
                  <a:schemeClr val="tx1"/>
                </a:solidFill>
                <a:latin typeface="Calibri" pitchFamily="34" charset="0"/>
              </a:rPr>
              <a:t>Renovace </a:t>
            </a:r>
            <a:r>
              <a:rPr lang="cs-CZ" b="1" dirty="0" err="1">
                <a:solidFill>
                  <a:schemeClr val="tx1"/>
                </a:solidFill>
                <a:latin typeface="Calibri" pitchFamily="34" charset="0"/>
              </a:rPr>
              <a:t>pouzdřením</a:t>
            </a:r>
            <a:endParaRPr lang="cs-CZ" b="1" dirty="0">
              <a:solidFill>
                <a:schemeClr val="tx1"/>
              </a:solidFill>
              <a:latin typeface="Calibri" pitchFamily="34" charset="0"/>
            </a:endParaRPr>
          </a:p>
          <a:p>
            <a:pPr marL="358775" indent="-358775">
              <a:buFont typeface="Wingdings" pitchFamily="2" charset="2"/>
              <a:buChar char="Ø"/>
              <a:defRPr/>
            </a:pPr>
            <a:r>
              <a:rPr lang="cs-CZ" dirty="0">
                <a:solidFill>
                  <a:schemeClr val="tx1"/>
                </a:solidFill>
                <a:latin typeface="Calibri" pitchFamily="34" charset="0"/>
              </a:rPr>
              <a:t>obnova geometrického tvaru a funkčních vlastností pomocí </a:t>
            </a:r>
            <a:r>
              <a:rPr lang="cs-CZ" dirty="0" smtClean="0">
                <a:solidFill>
                  <a:schemeClr val="tx1"/>
                </a:solidFill>
                <a:latin typeface="Calibri" pitchFamily="34" charset="0"/>
              </a:rPr>
              <a:t>pouzdra;</a:t>
            </a:r>
            <a:endParaRPr lang="cs-CZ" dirty="0">
              <a:solidFill>
                <a:schemeClr val="tx1"/>
              </a:solidFill>
              <a:latin typeface="Calibri" pitchFamily="34" charset="0"/>
            </a:endParaRPr>
          </a:p>
          <a:p>
            <a:pPr marL="358775" indent="-358775">
              <a:buFont typeface="Wingdings" pitchFamily="2" charset="2"/>
              <a:buChar char="Ø"/>
              <a:defRPr/>
            </a:pPr>
            <a:r>
              <a:rPr lang="cs-CZ" dirty="0">
                <a:solidFill>
                  <a:schemeClr val="tx1"/>
                </a:solidFill>
                <a:latin typeface="Calibri" pitchFamily="34" charset="0"/>
              </a:rPr>
              <a:t>nejjednodušším spojením pouzdra se základním materiálem je </a:t>
            </a:r>
            <a:r>
              <a:rPr lang="cs-CZ" dirty="0" smtClean="0">
                <a:solidFill>
                  <a:schemeClr val="tx1"/>
                </a:solidFill>
                <a:latin typeface="Calibri" pitchFamily="34" charset="0"/>
              </a:rPr>
              <a:t>nalisování; </a:t>
            </a:r>
            <a:endParaRPr lang="cs-CZ" dirty="0">
              <a:solidFill>
                <a:schemeClr val="tx1"/>
              </a:solidFill>
              <a:latin typeface="Calibri" pitchFamily="34" charset="0"/>
            </a:endParaRPr>
          </a:p>
          <a:p>
            <a:pPr marL="358775" indent="-358775">
              <a:buFont typeface="Wingdings" pitchFamily="2" charset="2"/>
              <a:buChar char="Ø"/>
              <a:defRPr/>
            </a:pPr>
            <a:r>
              <a:rPr lang="cs-CZ" dirty="0">
                <a:solidFill>
                  <a:schemeClr val="tx1"/>
                </a:solidFill>
                <a:latin typeface="Calibri" pitchFamily="34" charset="0"/>
              </a:rPr>
              <a:t>jistí se kolíkem proti </a:t>
            </a:r>
            <a:r>
              <a:rPr lang="cs-CZ" dirty="0" smtClean="0">
                <a:solidFill>
                  <a:schemeClr val="tx1"/>
                </a:solidFill>
                <a:latin typeface="Calibri" pitchFamily="34" charset="0"/>
              </a:rPr>
              <a:t>pootočení; </a:t>
            </a:r>
            <a:endParaRPr lang="cs-CZ" dirty="0">
              <a:solidFill>
                <a:schemeClr val="tx1"/>
              </a:solidFill>
              <a:latin typeface="Calibri" pitchFamily="34" charset="0"/>
            </a:endParaRPr>
          </a:p>
          <a:p>
            <a:pPr marL="358775" indent="-358775">
              <a:buFont typeface="Wingdings" pitchFamily="2" charset="2"/>
              <a:buChar char="Ø"/>
              <a:defRPr/>
            </a:pPr>
            <a:r>
              <a:rPr lang="cs-CZ" dirty="0">
                <a:solidFill>
                  <a:schemeClr val="tx1"/>
                </a:solidFill>
                <a:latin typeface="Calibri" pitchFamily="34" charset="0"/>
              </a:rPr>
              <a:t>nalisováním, nejčastěji za studena při větším přesahu po předehřátí nebo </a:t>
            </a:r>
            <a:r>
              <a:rPr lang="cs-CZ" dirty="0" smtClean="0">
                <a:solidFill>
                  <a:schemeClr val="tx1"/>
                </a:solidFill>
                <a:latin typeface="Calibri" pitchFamily="34" charset="0"/>
              </a:rPr>
              <a:t>podchlazení; </a:t>
            </a:r>
            <a:endParaRPr lang="cs-CZ" dirty="0">
              <a:solidFill>
                <a:schemeClr val="tx1"/>
              </a:solidFill>
              <a:latin typeface="Calibri" pitchFamily="34" charset="0"/>
            </a:endParaRPr>
          </a:p>
          <a:p>
            <a:pPr marL="358775" indent="-358775">
              <a:buFont typeface="Wingdings" pitchFamily="2" charset="2"/>
              <a:buChar char="Ø"/>
              <a:defRPr/>
            </a:pPr>
            <a:r>
              <a:rPr lang="cs-CZ" dirty="0">
                <a:solidFill>
                  <a:schemeClr val="tx1"/>
                </a:solidFill>
                <a:latin typeface="Calibri" pitchFamily="34" charset="0"/>
              </a:rPr>
              <a:t>kvalita renovace </a:t>
            </a:r>
            <a:r>
              <a:rPr lang="cs-CZ" dirty="0" err="1">
                <a:solidFill>
                  <a:schemeClr val="tx1"/>
                </a:solidFill>
                <a:latin typeface="Calibri" pitchFamily="34" charset="0"/>
              </a:rPr>
              <a:t>pouzdřením</a:t>
            </a:r>
            <a:r>
              <a:rPr lang="cs-CZ" dirty="0">
                <a:solidFill>
                  <a:schemeClr val="tx1"/>
                </a:solidFill>
                <a:latin typeface="Calibri" pitchFamily="34" charset="0"/>
              </a:rPr>
              <a:t> závisí do značné míry na správné volbě materiálu </a:t>
            </a:r>
            <a:r>
              <a:rPr lang="cs-CZ" dirty="0" smtClean="0">
                <a:solidFill>
                  <a:schemeClr val="tx1"/>
                </a:solidFill>
                <a:latin typeface="Calibri" pitchFamily="34" charset="0"/>
              </a:rPr>
              <a:t>pouzdra.</a:t>
            </a:r>
            <a:endParaRPr lang="cs-CZ" dirty="0">
              <a:solidFill>
                <a:schemeClr val="tx1"/>
              </a:solidFill>
              <a:latin typeface="Calibri" pitchFamily="34" charset="0"/>
            </a:endParaRPr>
          </a:p>
          <a:p>
            <a:pPr marL="358775" indent="-358775">
              <a:buFont typeface="Wingdings" pitchFamily="2" charset="2"/>
              <a:buChar char="Ø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812229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3"/>
          <p:cNvSpPr txBox="1">
            <a:spLocks noGrp="1"/>
          </p:cNvSpPr>
          <p:nvPr>
            <p:ph type="body" idx="1"/>
          </p:nvPr>
        </p:nvSpPr>
        <p:spPr>
          <a:xfrm>
            <a:off x="468313" y="260350"/>
            <a:ext cx="8229600" cy="6337300"/>
          </a:xfrm>
        </p:spPr>
        <p:txBody>
          <a:bodyPr/>
          <a:lstStyle/>
          <a:p>
            <a:pPr marL="358775" indent="-358775">
              <a:buFont typeface="Wingdings" pitchFamily="2" charset="2"/>
              <a:buChar char="Ø"/>
              <a:defRPr/>
            </a:pPr>
            <a:r>
              <a:rPr dirty="0">
                <a:latin typeface="Calibri" pitchFamily="34" charset="0"/>
              </a:rPr>
              <a:t>pracuje-li součást za vysokých teplot, volíme materiál pouzdra se stejnou </a:t>
            </a:r>
            <a:r>
              <a:rPr dirty="0" err="1">
                <a:latin typeface="Calibri" pitchFamily="34" charset="0"/>
              </a:rPr>
              <a:t>tepelnou</a:t>
            </a:r>
            <a:r>
              <a:rPr dirty="0">
                <a:latin typeface="Calibri" pitchFamily="34" charset="0"/>
              </a:rPr>
              <a:t> </a:t>
            </a:r>
            <a:r>
              <a:rPr dirty="0" err="1" smtClean="0">
                <a:latin typeface="Calibri" pitchFamily="34" charset="0"/>
              </a:rPr>
              <a:t>roztažností</a:t>
            </a:r>
            <a:r>
              <a:rPr lang="cs-CZ" dirty="0" smtClean="0">
                <a:latin typeface="Calibri" pitchFamily="34" charset="0"/>
              </a:rPr>
              <a:t>;</a:t>
            </a:r>
            <a:endParaRPr dirty="0">
              <a:latin typeface="Calibri" pitchFamily="34" charset="0"/>
            </a:endParaRPr>
          </a:p>
          <a:p>
            <a:pPr marL="358775" indent="-358775">
              <a:buFont typeface="Wingdings" pitchFamily="2" charset="2"/>
              <a:buChar char="Ø"/>
              <a:defRPr/>
            </a:pPr>
            <a:endParaRPr dirty="0">
              <a:latin typeface="Calibri" pitchFamily="34" charset="0"/>
            </a:endParaRPr>
          </a:p>
          <a:p>
            <a:pPr marL="354013" indent="-354013">
              <a:buFont typeface="Wingdings" pitchFamily="2" charset="2"/>
              <a:buChar char="Ø"/>
              <a:defRPr/>
            </a:pPr>
            <a:r>
              <a:rPr dirty="0">
                <a:latin typeface="Calibri" pitchFamily="34" charset="0"/>
              </a:rPr>
              <a:t>různá roztažnost může </a:t>
            </a:r>
            <a:r>
              <a:rPr dirty="0" err="1">
                <a:latin typeface="Calibri" pitchFamily="34" charset="0"/>
              </a:rPr>
              <a:t>součást</a:t>
            </a:r>
            <a:r>
              <a:rPr dirty="0">
                <a:latin typeface="Calibri" pitchFamily="34" charset="0"/>
              </a:rPr>
              <a:t> </a:t>
            </a:r>
            <a:r>
              <a:rPr dirty="0" err="1" smtClean="0">
                <a:latin typeface="Calibri" pitchFamily="34" charset="0"/>
              </a:rPr>
              <a:t>poškodit</a:t>
            </a:r>
            <a:r>
              <a:rPr lang="cs-CZ" dirty="0" smtClean="0">
                <a:latin typeface="Calibri" pitchFamily="34" charset="0"/>
              </a:rPr>
              <a:t>;</a:t>
            </a:r>
            <a:endParaRPr dirty="0">
              <a:latin typeface="Calibri" pitchFamily="34" charset="0"/>
            </a:endParaRPr>
          </a:p>
          <a:p>
            <a:pPr marL="0" indent="0">
              <a:buFont typeface="Wingdings" pitchFamily="2" charset="2"/>
              <a:buChar char="Ø"/>
              <a:defRPr/>
            </a:pPr>
            <a:endParaRPr dirty="0">
              <a:latin typeface="Calibri" pitchFamily="34" charset="0"/>
            </a:endParaRPr>
          </a:p>
          <a:p>
            <a:pPr marL="358775" indent="-358775">
              <a:buFont typeface="Wingdings" pitchFamily="2" charset="2"/>
              <a:buChar char="Ø"/>
              <a:defRPr/>
            </a:pPr>
            <a:r>
              <a:rPr dirty="0">
                <a:latin typeface="Calibri" pitchFamily="34" charset="0"/>
              </a:rPr>
              <a:t>pracuje-li součást za normálních teplot, volíme materiál dle </a:t>
            </a:r>
            <a:r>
              <a:rPr dirty="0" err="1">
                <a:latin typeface="Calibri" pitchFamily="34" charset="0"/>
              </a:rPr>
              <a:t>funkčních</a:t>
            </a:r>
            <a:r>
              <a:rPr dirty="0">
                <a:latin typeface="Calibri" pitchFamily="34" charset="0"/>
              </a:rPr>
              <a:t> </a:t>
            </a:r>
            <a:r>
              <a:rPr dirty="0" err="1" smtClean="0">
                <a:latin typeface="Calibri" pitchFamily="34" charset="0"/>
              </a:rPr>
              <a:t>požadavků</a:t>
            </a:r>
            <a:r>
              <a:rPr lang="cs-CZ" dirty="0" smtClean="0">
                <a:latin typeface="Calibri" pitchFamily="34" charset="0"/>
              </a:rPr>
              <a:t>;</a:t>
            </a:r>
            <a:endParaRPr dirty="0">
              <a:latin typeface="Calibri" pitchFamily="34" charset="0"/>
            </a:endParaRPr>
          </a:p>
          <a:p>
            <a:pPr marL="358775" indent="-358775">
              <a:buFont typeface="Wingdings" pitchFamily="2" charset="2"/>
              <a:buChar char="Ø"/>
              <a:defRPr/>
            </a:pPr>
            <a:endParaRPr dirty="0">
              <a:latin typeface="Calibri" pitchFamily="34" charset="0"/>
            </a:endParaRPr>
          </a:p>
          <a:p>
            <a:pPr marL="358775" indent="-358775">
              <a:buFont typeface="Wingdings" pitchFamily="2" charset="2"/>
              <a:buChar char="Ø"/>
              <a:defRPr/>
            </a:pPr>
            <a:r>
              <a:rPr dirty="0">
                <a:latin typeface="Calibri" pitchFamily="34" charset="0"/>
              </a:rPr>
              <a:t>při renovaci poškozeného závitu používáme </a:t>
            </a:r>
            <a:r>
              <a:rPr dirty="0" err="1">
                <a:latin typeface="Calibri" pitchFamily="34" charset="0"/>
              </a:rPr>
              <a:t>závitové</a:t>
            </a:r>
            <a:r>
              <a:rPr dirty="0">
                <a:latin typeface="Calibri" pitchFamily="34" charset="0"/>
              </a:rPr>
              <a:t> </a:t>
            </a:r>
            <a:r>
              <a:rPr dirty="0" err="1" smtClean="0">
                <a:latin typeface="Calibri" pitchFamily="34" charset="0"/>
              </a:rPr>
              <a:t>vložky</a:t>
            </a:r>
            <a:r>
              <a:rPr dirty="0" smtClean="0">
                <a:latin typeface="Calibri" pitchFamily="34" charset="0"/>
              </a:rPr>
              <a:t> </a:t>
            </a:r>
            <a:r>
              <a:rPr dirty="0" err="1" smtClean="0">
                <a:latin typeface="Calibri" pitchFamily="34" charset="0"/>
              </a:rPr>
              <a:t>Heli</a:t>
            </a:r>
            <a:r>
              <a:rPr lang="cs-CZ" dirty="0" smtClean="0">
                <a:latin typeface="Calibri" pitchFamily="34" charset="0"/>
              </a:rPr>
              <a:t>c</a:t>
            </a:r>
            <a:r>
              <a:rPr dirty="0" smtClean="0">
                <a:latin typeface="Calibri" pitchFamily="34" charset="0"/>
              </a:rPr>
              <a:t>oil</a:t>
            </a:r>
            <a:r>
              <a:rPr lang="cs-CZ" dirty="0" smtClean="0">
                <a:latin typeface="Calibri" pitchFamily="34" charset="0"/>
              </a:rPr>
              <a:t>.</a:t>
            </a:r>
            <a:endParaRPr dirty="0">
              <a:latin typeface="Calibri" pitchFamily="34" charset="0"/>
            </a:endParaRPr>
          </a:p>
          <a:p>
            <a:pPr>
              <a:buFont typeface="Wingdings" pitchFamily="2" charset="2"/>
              <a:buChar char="Ø"/>
              <a:defRPr/>
            </a:pPr>
            <a:endParaRPr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56114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3"/>
          <p:cNvSpPr txBox="1">
            <a:spLocks noGrp="1"/>
          </p:cNvSpPr>
          <p:nvPr>
            <p:ph type="body" idx="1"/>
          </p:nvPr>
        </p:nvSpPr>
        <p:spPr>
          <a:xfrm>
            <a:off x="457200" y="260350"/>
            <a:ext cx="8229600" cy="6264275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cs-CZ" b="1" dirty="0">
                <a:solidFill>
                  <a:schemeClr val="tx1"/>
                </a:solidFill>
                <a:latin typeface="Calibri" pitchFamily="34" charset="0"/>
              </a:rPr>
              <a:t>Renovace náhradou poškozené části</a:t>
            </a:r>
            <a:endParaRPr lang="cs-CZ" dirty="0">
              <a:solidFill>
                <a:schemeClr val="tx1"/>
              </a:solidFill>
              <a:latin typeface="Calibri" pitchFamily="34" charset="0"/>
            </a:endParaRPr>
          </a:p>
          <a:p>
            <a:pPr marL="358775" indent="-358775">
              <a:buFont typeface="Wingdings" pitchFamily="2" charset="2"/>
              <a:buChar char="Ø"/>
              <a:defRPr/>
            </a:pPr>
            <a:r>
              <a:rPr lang="cs-CZ" dirty="0">
                <a:latin typeface="Calibri" pitchFamily="34" charset="0"/>
              </a:rPr>
              <a:t>lze použít u složitých nebo rozměrných strojních součástí. Nejprve se odstraní poškozená část a pak se nahradí novou,  způsoby spojení různé:</a:t>
            </a:r>
          </a:p>
          <a:p>
            <a:pPr marL="806450" indent="-447675">
              <a:buFont typeface="Wingdings" pitchFamily="2" charset="2"/>
              <a:buChar char="ü"/>
              <a:defRPr/>
            </a:pPr>
            <a:r>
              <a:rPr lang="cs-CZ" dirty="0">
                <a:latin typeface="Calibri" pitchFamily="34" charset="0"/>
              </a:rPr>
              <a:t>     </a:t>
            </a:r>
            <a:r>
              <a:rPr lang="cs-CZ" dirty="0" smtClean="0">
                <a:latin typeface="Calibri" pitchFamily="34" charset="0"/>
              </a:rPr>
              <a:t>lepení</a:t>
            </a:r>
            <a:endParaRPr lang="cs-CZ" dirty="0">
              <a:latin typeface="Calibri" pitchFamily="34" charset="0"/>
            </a:endParaRPr>
          </a:p>
          <a:p>
            <a:pPr marL="806450" indent="-447675">
              <a:buFont typeface="Wingdings" pitchFamily="2" charset="2"/>
              <a:buChar char="ü"/>
              <a:defRPr/>
            </a:pPr>
            <a:r>
              <a:rPr lang="cs-CZ" dirty="0">
                <a:latin typeface="Calibri" pitchFamily="34" charset="0"/>
              </a:rPr>
              <a:t>     lisování</a:t>
            </a:r>
          </a:p>
          <a:p>
            <a:pPr marL="806450" indent="-447675">
              <a:buFont typeface="Wingdings" pitchFamily="2" charset="2"/>
              <a:buChar char="ü"/>
              <a:defRPr/>
            </a:pPr>
            <a:r>
              <a:rPr lang="cs-CZ" dirty="0">
                <a:latin typeface="Calibri" pitchFamily="34" charset="0"/>
              </a:rPr>
              <a:t>     svařování</a:t>
            </a:r>
          </a:p>
          <a:p>
            <a:pPr marL="806450" indent="-447675">
              <a:buFont typeface="Wingdings" pitchFamily="2" charset="2"/>
              <a:buChar char="ü"/>
              <a:defRPr/>
            </a:pPr>
            <a:r>
              <a:rPr lang="cs-CZ" dirty="0">
                <a:latin typeface="Calibri" pitchFamily="34" charset="0"/>
              </a:rPr>
              <a:t>     šroubování</a:t>
            </a:r>
            <a:endParaRPr lang="cs-CZ" b="1" u="sng" dirty="0">
              <a:latin typeface="Calibri" pitchFamily="34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cs-CZ" b="1" dirty="0">
                <a:latin typeface="Calibri" pitchFamily="34" charset="0"/>
              </a:rPr>
              <a:t>Použití</a:t>
            </a:r>
            <a:r>
              <a:rPr lang="cs-CZ" b="1" dirty="0" smtClean="0">
                <a:latin typeface="Calibri" pitchFamily="34" charset="0"/>
              </a:rPr>
              <a:t>: </a:t>
            </a:r>
            <a:r>
              <a:rPr lang="cs-CZ" dirty="0" smtClean="0">
                <a:latin typeface="Calibri" pitchFamily="34" charset="0"/>
              </a:rPr>
              <a:t>renovací </a:t>
            </a:r>
            <a:r>
              <a:rPr lang="cs-CZ" dirty="0">
                <a:latin typeface="Calibri" pitchFamily="34" charset="0"/>
              </a:rPr>
              <a:t>táhel (pevnostní výpočet), věnce ozubených kol, rámy a nové konstrukce.</a:t>
            </a:r>
          </a:p>
        </p:txBody>
      </p:sp>
    </p:spTree>
    <p:extLst>
      <p:ext uri="{BB962C8B-B14F-4D97-AF65-F5344CB8AC3E}">
        <p14:creationId xmlns:p14="http://schemas.microsoft.com/office/powerpoint/2010/main" val="318547396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3"/>
          <p:cNvSpPr txBox="1">
            <a:spLocks noGrp="1"/>
          </p:cNvSpPr>
          <p:nvPr>
            <p:ph type="body" idx="1"/>
          </p:nvPr>
        </p:nvSpPr>
        <p:spPr>
          <a:xfrm>
            <a:off x="468313" y="188913"/>
            <a:ext cx="8229600" cy="6264275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cs-CZ" b="1" dirty="0">
              <a:solidFill>
                <a:schemeClr val="tx1"/>
              </a:solidFill>
              <a:latin typeface="+mn-lt"/>
            </a:endParaRPr>
          </a:p>
          <a:p>
            <a:pPr>
              <a:buFont typeface="Arial" charset="0"/>
              <a:buNone/>
              <a:defRPr/>
            </a:pPr>
            <a:endParaRPr lang="cs-CZ" b="1" dirty="0">
              <a:solidFill>
                <a:schemeClr val="tx1"/>
              </a:solidFill>
              <a:latin typeface="+mn-lt"/>
            </a:endParaRPr>
          </a:p>
          <a:p>
            <a:pPr>
              <a:buFont typeface="Arial" charset="0"/>
              <a:buNone/>
              <a:defRPr/>
            </a:pPr>
            <a:r>
              <a:rPr lang="cs-CZ" b="1" dirty="0">
                <a:solidFill>
                  <a:schemeClr val="tx1"/>
                </a:solidFill>
                <a:latin typeface="+mn-lt"/>
              </a:rPr>
              <a:t>Použití plastů při renovaci</a:t>
            </a:r>
            <a:endParaRPr lang="cs-CZ" dirty="0">
              <a:solidFill>
                <a:schemeClr val="tx1"/>
              </a:solidFill>
              <a:latin typeface="+mn-lt"/>
            </a:endParaRPr>
          </a:p>
          <a:p>
            <a:pPr marL="0" indent="0">
              <a:buFont typeface="Arial" charset="0"/>
              <a:buNone/>
              <a:defRPr/>
            </a:pPr>
            <a:endParaRPr lang="cs-CZ" dirty="0">
              <a:latin typeface="+mn-lt"/>
            </a:endParaRPr>
          </a:p>
          <a:p>
            <a:pPr marL="0" indent="0">
              <a:buFont typeface="Arial" charset="0"/>
              <a:buNone/>
              <a:defRPr/>
            </a:pPr>
            <a:r>
              <a:rPr lang="cs-CZ" dirty="0">
                <a:latin typeface="+mn-lt"/>
              </a:rPr>
              <a:t>V zemědělském opravárenství se používá při renovaci, nanášením plastů na opotřebované povrchy a lepení poškozených strojních součástí, aby se </a:t>
            </a:r>
            <a:r>
              <a:rPr lang="cs-CZ" dirty="0" smtClean="0">
                <a:latin typeface="+mn-lt"/>
              </a:rPr>
              <a:t>obnovily </a:t>
            </a:r>
            <a:r>
              <a:rPr lang="cs-CZ" dirty="0">
                <a:latin typeface="+mn-lt"/>
              </a:rPr>
              <a:t>jejich původní rozměry a funkční způsobilost.</a:t>
            </a:r>
            <a:endParaRPr lang="cs-CZ" b="1" u="sng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0493624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Zástupný symbol pro obsah 2"/>
          <p:cNvSpPr txBox="1">
            <a:spLocks noGrp="1"/>
          </p:cNvSpPr>
          <p:nvPr>
            <p:ph idx="1"/>
          </p:nvPr>
        </p:nvSpPr>
        <p:spPr>
          <a:xfrm>
            <a:off x="468313" y="188913"/>
            <a:ext cx="8229600" cy="5792787"/>
          </a:xfrm>
        </p:spPr>
        <p:txBody>
          <a:bodyPr>
            <a:noAutofit/>
          </a:bodyPr>
          <a:lstStyle/>
          <a:p>
            <a:pPr marL="0" indent="0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cs-CZ" dirty="0">
                <a:latin typeface="Calibri" pitchFamily="34" charset="0"/>
              </a:rPr>
              <a:t>Poškozené strojní součásti lze renovovat těmito způsoby:</a:t>
            </a:r>
          </a:p>
          <a:p>
            <a:pPr marL="0" indent="0" eaLnBrk="1" hangingPunct="1">
              <a:spcBef>
                <a:spcPts val="0"/>
              </a:spcBef>
              <a:buFont typeface="Arial" charset="0"/>
              <a:buNone/>
              <a:defRPr/>
            </a:pPr>
            <a:endParaRPr lang="cs-CZ" dirty="0">
              <a:latin typeface="Calibri" pitchFamily="34" charset="0"/>
            </a:endParaRPr>
          </a:p>
          <a:p>
            <a:pPr marL="358775" indent="-358775" eaLnBrk="1" hangingPunct="1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cs-CZ" dirty="0">
                <a:latin typeface="Calibri" pitchFamily="34" charset="0"/>
              </a:rPr>
              <a:t>obnovením geometrického tvaru a funkčních vlastností obou sdružených součástí změnou jejich </a:t>
            </a:r>
            <a:r>
              <a:rPr lang="cs-CZ" dirty="0" smtClean="0">
                <a:latin typeface="Calibri" pitchFamily="34" charset="0"/>
              </a:rPr>
              <a:t>rozměrů; </a:t>
            </a:r>
            <a:endParaRPr lang="cs-CZ" dirty="0">
              <a:latin typeface="Calibri" pitchFamily="34" charset="0"/>
            </a:endParaRPr>
          </a:p>
          <a:p>
            <a:pPr marL="358775" indent="-358775" eaLnBrk="1" hangingPunct="1">
              <a:spcBef>
                <a:spcPts val="0"/>
              </a:spcBef>
              <a:buFont typeface="Wingdings" pitchFamily="2" charset="2"/>
              <a:buChar char="Ø"/>
              <a:defRPr/>
            </a:pPr>
            <a:endParaRPr lang="cs-CZ" dirty="0">
              <a:latin typeface="Calibri" pitchFamily="34" charset="0"/>
            </a:endParaRPr>
          </a:p>
          <a:p>
            <a:pPr marL="358775" indent="-358775" eaLnBrk="1" hangingPunct="1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cs-CZ" dirty="0">
                <a:latin typeface="Calibri" pitchFamily="34" charset="0"/>
              </a:rPr>
              <a:t>obnovením původních rozměrů </a:t>
            </a:r>
            <a:br>
              <a:rPr lang="cs-CZ" dirty="0">
                <a:latin typeface="Calibri" pitchFamily="34" charset="0"/>
              </a:rPr>
            </a:br>
            <a:r>
              <a:rPr lang="cs-CZ" dirty="0">
                <a:latin typeface="Calibri" pitchFamily="34" charset="0"/>
              </a:rPr>
              <a:t>a geometrického tvaru funkčních ploch </a:t>
            </a:r>
            <a:r>
              <a:rPr lang="cs-CZ" dirty="0" smtClean="0">
                <a:latin typeface="Calibri" pitchFamily="34" charset="0"/>
              </a:rPr>
              <a:t>součástí. </a:t>
            </a:r>
            <a:endParaRPr lang="cs-CZ" dirty="0">
              <a:latin typeface="Calibri" pitchFamily="34" charset="0"/>
            </a:endParaRPr>
          </a:p>
          <a:p>
            <a:pPr marL="358775" indent="-358775" eaLnBrk="1" hangingPunct="1">
              <a:spcBef>
                <a:spcPts val="0"/>
              </a:spcBef>
              <a:buFont typeface="Wingdings" pitchFamily="2" charset="2"/>
              <a:buChar char="Ø"/>
              <a:defRPr/>
            </a:pPr>
            <a:endParaRPr lang="cs-CZ" dirty="0">
              <a:latin typeface="Calibri" pitchFamily="34" charset="0"/>
            </a:endParaRPr>
          </a:p>
          <a:p>
            <a:pPr marL="0" indent="0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cs-CZ" dirty="0">
                <a:latin typeface="Calibri" pitchFamily="34" charset="0"/>
              </a:rPr>
              <a:t>Oba tyto způsoby mají svoje opodstatnění </a:t>
            </a:r>
            <a:br>
              <a:rPr lang="cs-CZ" dirty="0">
                <a:latin typeface="Calibri" pitchFamily="34" charset="0"/>
              </a:rPr>
            </a:br>
            <a:r>
              <a:rPr lang="cs-CZ" dirty="0">
                <a:latin typeface="Calibri" pitchFamily="34" charset="0"/>
              </a:rPr>
              <a:t>v určitých konkrétních podmínkách.</a:t>
            </a:r>
          </a:p>
          <a:p>
            <a:pPr eaLnBrk="1" hangingPunct="1">
              <a:buFont typeface="Arial" charset="0"/>
              <a:buNone/>
              <a:defRPr/>
            </a:pPr>
            <a:endParaRPr lang="cs-CZ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10494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404813"/>
            <a:ext cx="8229600" cy="4525962"/>
          </a:xfrm>
        </p:spPr>
        <p:txBody>
          <a:bodyPr>
            <a:noAutofit/>
          </a:bodyPr>
          <a:lstStyle/>
          <a:p>
            <a:pPr marL="0" indent="0">
              <a:buFont typeface="Arial" charset="0"/>
              <a:buNone/>
              <a:defRPr/>
            </a:pPr>
            <a:r>
              <a:rPr b="1" dirty="0">
                <a:latin typeface="Calibri" pitchFamily="34" charset="0"/>
              </a:rPr>
              <a:t>Práce můžeme rozdělit do 3 technologických skupin:</a:t>
            </a:r>
          </a:p>
          <a:p>
            <a:pPr>
              <a:buFont typeface="Wingdings" pitchFamily="2" charset="2"/>
              <a:buChar char="Ø"/>
              <a:defRPr/>
            </a:pPr>
            <a:r>
              <a:rPr b="1" dirty="0" err="1">
                <a:latin typeface="Calibri" pitchFamily="34" charset="0"/>
              </a:rPr>
              <a:t>Lepení</a:t>
            </a:r>
            <a:r>
              <a:rPr b="1" dirty="0">
                <a:latin typeface="Calibri" pitchFamily="34" charset="0"/>
              </a:rPr>
              <a:t> </a:t>
            </a:r>
            <a:r>
              <a:rPr b="1" dirty="0" err="1" smtClean="0">
                <a:latin typeface="Calibri" pitchFamily="34" charset="0"/>
              </a:rPr>
              <a:t>součástí</a:t>
            </a:r>
            <a:r>
              <a:rPr b="1" dirty="0" smtClean="0">
                <a:latin typeface="Calibri" pitchFamily="34" charset="0"/>
              </a:rPr>
              <a:t>:</a:t>
            </a:r>
            <a:endParaRPr dirty="0">
              <a:latin typeface="Calibri" pitchFamily="34" charset="0"/>
            </a:endParaRPr>
          </a:p>
          <a:p>
            <a:pPr>
              <a:buFont typeface="Arial" charset="0"/>
              <a:buNone/>
              <a:defRPr/>
            </a:pPr>
            <a:r>
              <a:rPr dirty="0">
                <a:latin typeface="Calibri" pitchFamily="34" charset="0"/>
              </a:rPr>
              <a:t>    můžeme výhodně renovovat zlomené součásti nebo </a:t>
            </a:r>
            <a:r>
              <a:rPr dirty="0" err="1">
                <a:latin typeface="Calibri" pitchFamily="34" charset="0"/>
              </a:rPr>
              <a:t>různé</a:t>
            </a:r>
            <a:r>
              <a:rPr dirty="0">
                <a:latin typeface="Calibri" pitchFamily="34" charset="0"/>
              </a:rPr>
              <a:t> </a:t>
            </a:r>
            <a:r>
              <a:rPr dirty="0" err="1">
                <a:latin typeface="Calibri" pitchFamily="34" charset="0"/>
              </a:rPr>
              <a:t>trhliny</a:t>
            </a:r>
            <a:r>
              <a:rPr dirty="0">
                <a:latin typeface="Calibri" pitchFamily="34" charset="0"/>
              </a:rPr>
              <a:t>,</a:t>
            </a:r>
            <a:r>
              <a:rPr lang="cs-CZ" dirty="0">
                <a:latin typeface="Calibri" pitchFamily="34" charset="0"/>
              </a:rPr>
              <a:t> </a:t>
            </a:r>
            <a:r>
              <a:rPr dirty="0" err="1">
                <a:latin typeface="Calibri" pitchFamily="34" charset="0"/>
              </a:rPr>
              <a:t>pórézní</a:t>
            </a:r>
            <a:r>
              <a:rPr dirty="0">
                <a:latin typeface="Calibri" pitchFamily="34" charset="0"/>
              </a:rPr>
              <a:t> odlitky </a:t>
            </a:r>
            <a:br>
              <a:rPr dirty="0">
                <a:latin typeface="Calibri" pitchFamily="34" charset="0"/>
              </a:rPr>
            </a:br>
            <a:r>
              <a:rPr dirty="0">
                <a:latin typeface="Calibri" pitchFamily="34" charset="0"/>
              </a:rPr>
              <a:t>a opotřebené součásti</a:t>
            </a:r>
          </a:p>
          <a:p>
            <a:pPr>
              <a:buFont typeface="Wingdings" pitchFamily="2" charset="2"/>
              <a:buChar char="Ø"/>
              <a:defRPr/>
            </a:pPr>
            <a:r>
              <a:rPr b="1" dirty="0" err="1" smtClean="0">
                <a:latin typeface="Calibri" pitchFamily="34" charset="0"/>
              </a:rPr>
              <a:t>Výstelkování</a:t>
            </a:r>
            <a:r>
              <a:rPr b="1" dirty="0" smtClean="0">
                <a:latin typeface="Calibri" pitchFamily="34" charset="0"/>
              </a:rPr>
              <a:t>:</a:t>
            </a:r>
            <a:endParaRPr b="1" dirty="0">
              <a:latin typeface="Calibri" pitchFamily="34" charset="0"/>
            </a:endParaRPr>
          </a:p>
          <a:p>
            <a:pPr>
              <a:buFont typeface="Arial" charset="0"/>
              <a:buNone/>
              <a:defRPr/>
            </a:pPr>
            <a:r>
              <a:rPr dirty="0">
                <a:latin typeface="Calibri" pitchFamily="34" charset="0"/>
              </a:rPr>
              <a:t>    je to přesné vylévání různých otvorů, </a:t>
            </a:r>
            <a:r>
              <a:rPr dirty="0" err="1">
                <a:latin typeface="Calibri" pitchFamily="34" charset="0"/>
              </a:rPr>
              <a:t>které</a:t>
            </a:r>
            <a:r>
              <a:rPr dirty="0">
                <a:latin typeface="Calibri" pitchFamily="34" charset="0"/>
              </a:rPr>
              <a:t>  </a:t>
            </a:r>
            <a:r>
              <a:rPr dirty="0" err="1" smtClean="0">
                <a:latin typeface="Calibri" pitchFamily="34" charset="0"/>
              </a:rPr>
              <a:t>byl</a:t>
            </a:r>
            <a:r>
              <a:rPr lang="cs-CZ" dirty="0" smtClean="0">
                <a:latin typeface="Calibri" pitchFamily="34" charset="0"/>
              </a:rPr>
              <a:t>y</a:t>
            </a:r>
            <a:r>
              <a:rPr dirty="0" smtClean="0">
                <a:latin typeface="Calibri" pitchFamily="34" charset="0"/>
              </a:rPr>
              <a:t> </a:t>
            </a:r>
            <a:r>
              <a:rPr dirty="0">
                <a:latin typeface="Calibri" pitchFamily="34" charset="0"/>
              </a:rPr>
              <a:t>v původním stavu vypouzdřeny nebo bez pouzdra (spojkový pedál), </a:t>
            </a:r>
            <a:r>
              <a:rPr dirty="0" err="1" smtClean="0">
                <a:latin typeface="Calibri" pitchFamily="34" charset="0"/>
              </a:rPr>
              <a:t>materiál</a:t>
            </a:r>
            <a:r>
              <a:rPr lang="cs-CZ" dirty="0" smtClean="0">
                <a:latin typeface="Calibri" pitchFamily="34" charset="0"/>
              </a:rPr>
              <a:t>,</a:t>
            </a:r>
            <a:r>
              <a:rPr dirty="0" smtClean="0">
                <a:latin typeface="Calibri" pitchFamily="34" charset="0"/>
              </a:rPr>
              <a:t> </a:t>
            </a:r>
            <a:r>
              <a:rPr dirty="0">
                <a:latin typeface="Calibri" pitchFamily="34" charset="0"/>
              </a:rPr>
              <a:t>který se používá – </a:t>
            </a:r>
            <a:r>
              <a:rPr dirty="0" err="1">
                <a:latin typeface="Calibri" pitchFamily="34" charset="0"/>
              </a:rPr>
              <a:t>Gamapest</a:t>
            </a:r>
            <a:r>
              <a:rPr dirty="0">
                <a:latin typeface="Calibri" pitchFamily="34" charset="0"/>
              </a:rPr>
              <a:t>.</a:t>
            </a:r>
          </a:p>
          <a:p>
            <a:pPr>
              <a:defRPr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7525008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3"/>
          <p:cNvSpPr txBox="1">
            <a:spLocks noGrp="1"/>
          </p:cNvSpPr>
          <p:nvPr>
            <p:ph type="body" idx="1"/>
          </p:nvPr>
        </p:nvSpPr>
        <p:spPr>
          <a:xfrm>
            <a:off x="457200" y="333375"/>
            <a:ext cx="8229600" cy="6191250"/>
          </a:xfrm>
        </p:spPr>
        <p:txBody>
          <a:bodyPr/>
          <a:lstStyle/>
          <a:p>
            <a:pPr>
              <a:spcBef>
                <a:spcPts val="0"/>
              </a:spcBef>
              <a:buFont typeface="Arial" charset="0"/>
              <a:buNone/>
              <a:defRPr/>
            </a:pPr>
            <a:r>
              <a:rPr lang="cs-CZ" b="1" dirty="0">
                <a:latin typeface="+mn-lt"/>
              </a:rPr>
              <a:t>Nanášení polyamidového prášku při renovaci</a:t>
            </a:r>
            <a:endParaRPr lang="cs-CZ" dirty="0">
              <a:latin typeface="+mn-lt"/>
            </a:endParaRPr>
          </a:p>
          <a:p>
            <a:pPr>
              <a:spcBef>
                <a:spcPts val="0"/>
              </a:spcBef>
              <a:buFont typeface="Arial" charset="0"/>
              <a:buNone/>
              <a:defRPr/>
            </a:pPr>
            <a:r>
              <a:rPr lang="cs-CZ" dirty="0">
                <a:latin typeface="+mn-lt"/>
              </a:rPr>
              <a:t>(oprava opotřebených ploch)</a:t>
            </a:r>
          </a:p>
          <a:p>
            <a:pPr>
              <a:spcBef>
                <a:spcPts val="0"/>
              </a:spcBef>
              <a:buFont typeface="Arial" charset="0"/>
              <a:buNone/>
              <a:defRPr/>
            </a:pPr>
            <a:endParaRPr lang="cs-CZ" dirty="0">
              <a:latin typeface="+mn-lt"/>
            </a:endParaRPr>
          </a:p>
          <a:p>
            <a:pPr marL="442913" indent="-442913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cs-CZ" dirty="0">
                <a:latin typeface="+mn-lt"/>
              </a:rPr>
              <a:t>nanášíme polyamidový prášek ve vířivé komoře nebo mechanickým </a:t>
            </a:r>
            <a:r>
              <a:rPr lang="cs-CZ" dirty="0" smtClean="0">
                <a:latin typeface="+mn-lt"/>
              </a:rPr>
              <a:t>způsobem;</a:t>
            </a:r>
            <a:endParaRPr lang="cs-CZ" dirty="0">
              <a:latin typeface="+mn-lt"/>
            </a:endParaRP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cs-CZ" dirty="0">
              <a:latin typeface="+mn-lt"/>
            </a:endParaRPr>
          </a:p>
          <a:p>
            <a:pPr marL="442913" indent="-442913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cs-CZ" dirty="0">
                <a:latin typeface="+mn-lt"/>
              </a:rPr>
              <a:t>do zvířeného prášku v fluidizační komoře ponoříme součást předehřátou na vyšší teplotu než je bod tání polyamidů, ten se na povrchu součásti taví 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tabLst>
                <a:tab pos="4033838" algn="ctr"/>
              </a:tabLst>
              <a:defRPr/>
            </a:pPr>
            <a:r>
              <a:rPr lang="cs-CZ" dirty="0">
                <a:latin typeface="+mn-lt"/>
              </a:rPr>
              <a:t>	(síla vrstvy – teplota čas</a:t>
            </a:r>
            <a:r>
              <a:rPr lang="cs-CZ" dirty="0" smtClean="0">
                <a:latin typeface="+mn-lt"/>
              </a:rPr>
              <a:t>).</a:t>
            </a:r>
            <a:r>
              <a:rPr lang="cs-CZ" dirty="0">
                <a:latin typeface="+mn-lt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68023339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3"/>
          <p:cNvSpPr txBox="1">
            <a:spLocks noGrp="1"/>
          </p:cNvSpPr>
          <p:nvPr>
            <p:ph type="body" idx="1"/>
          </p:nvPr>
        </p:nvSpPr>
        <p:spPr>
          <a:xfrm>
            <a:off x="457200" y="188913"/>
            <a:ext cx="8229600" cy="6408737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cs-CZ" sz="2400" dirty="0">
                <a:latin typeface="Arial" charset="0"/>
              </a:rPr>
              <a:t>              </a:t>
            </a:r>
          </a:p>
          <a:p>
            <a:pPr>
              <a:buFont typeface="Arial" charset="0"/>
              <a:buNone/>
              <a:defRPr/>
            </a:pPr>
            <a:r>
              <a:rPr lang="cs-CZ" sz="2400" dirty="0">
                <a:latin typeface="Arial" charset="0"/>
              </a:rPr>
              <a:t>                 </a:t>
            </a:r>
          </a:p>
          <a:p>
            <a:pPr>
              <a:buFont typeface="Arial" charset="0"/>
              <a:buNone/>
              <a:defRPr/>
            </a:pPr>
            <a:r>
              <a:rPr lang="cs-CZ" sz="2400" b="1" dirty="0">
                <a:latin typeface="Calibri" pitchFamily="34" charset="0"/>
              </a:rPr>
              <a:t>Literatura:</a:t>
            </a:r>
          </a:p>
          <a:p>
            <a:pPr marL="0" indent="0">
              <a:buFont typeface="Arial" charset="0"/>
              <a:buNone/>
              <a:defRPr/>
            </a:pPr>
            <a:r>
              <a:rPr lang="cs-CZ" sz="2400" dirty="0">
                <a:latin typeface="Calibri" pitchFamily="34" charset="0"/>
              </a:rPr>
              <a:t>Ing. Zdeněk Suchánek a kolektiv. </a:t>
            </a:r>
            <a:r>
              <a:rPr lang="cs-CZ" sz="2400" i="1" dirty="0">
                <a:latin typeface="Calibri" pitchFamily="34" charset="0"/>
              </a:rPr>
              <a:t>Provozní spolehlivost strojů:</a:t>
            </a:r>
            <a:br>
              <a:rPr lang="cs-CZ" sz="2400" i="1" dirty="0">
                <a:latin typeface="Calibri" pitchFamily="34" charset="0"/>
              </a:rPr>
            </a:br>
            <a:r>
              <a:rPr lang="cs-CZ" sz="2400" i="1" dirty="0">
                <a:latin typeface="Calibri" pitchFamily="34" charset="0"/>
              </a:rPr>
              <a:t>První </a:t>
            </a:r>
            <a:r>
              <a:rPr lang="cs-CZ" sz="2400" i="1" dirty="0" smtClean="0">
                <a:latin typeface="Calibri" pitchFamily="34" charset="0"/>
              </a:rPr>
              <a:t>vydání. </a:t>
            </a:r>
            <a:r>
              <a:rPr lang="cs-CZ" sz="2400" dirty="0">
                <a:latin typeface="Calibri" pitchFamily="34" charset="0"/>
              </a:rPr>
              <a:t>Státní zemědělské nakladatelství v Praze r 1990 ve sbírce Mechanizace výstavba a meliorace. ISBN  </a:t>
            </a:r>
            <a:r>
              <a:rPr lang="cs-CZ" sz="2400" dirty="0" smtClean="0">
                <a:latin typeface="Calibri" pitchFamily="34" charset="0"/>
              </a:rPr>
              <a:t>80-209–0115–9.</a:t>
            </a:r>
            <a:endParaRPr lang="cs-CZ" sz="2400" dirty="0">
              <a:latin typeface="Calibri" pitchFamily="34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cs-CZ" sz="2400" dirty="0">
                <a:latin typeface="Calibri" pitchFamily="34" charset="0"/>
              </a:rPr>
              <a:t/>
            </a:r>
            <a:br>
              <a:rPr lang="cs-CZ" sz="2400" dirty="0">
                <a:latin typeface="Calibri" pitchFamily="34" charset="0"/>
              </a:rPr>
            </a:br>
            <a:r>
              <a:rPr lang="cs-CZ" sz="2400" dirty="0">
                <a:latin typeface="Calibri" pitchFamily="34" charset="0"/>
              </a:rPr>
              <a:t>HAVLÍČEK, Jaroslav. </a:t>
            </a:r>
            <a:r>
              <a:rPr lang="cs-CZ" sz="2400" i="1" dirty="0">
                <a:latin typeface="Calibri" pitchFamily="34" charset="0"/>
              </a:rPr>
              <a:t>Provozní spolehlivost strojů: celost. </a:t>
            </a:r>
            <a:r>
              <a:rPr lang="cs-CZ" sz="2400" i="1" dirty="0" err="1">
                <a:latin typeface="Calibri" pitchFamily="34" charset="0"/>
              </a:rPr>
              <a:t>vysokošk</a:t>
            </a:r>
            <a:r>
              <a:rPr lang="cs-CZ" sz="2400" i="1" dirty="0">
                <a:latin typeface="Calibri" pitchFamily="34" charset="0"/>
              </a:rPr>
              <a:t>. učebnice pro vysoké školy </a:t>
            </a:r>
            <a:r>
              <a:rPr lang="cs-CZ" sz="2400" i="1" dirty="0" err="1">
                <a:latin typeface="Calibri" pitchFamily="34" charset="0"/>
              </a:rPr>
              <a:t>zeměd</a:t>
            </a:r>
            <a:r>
              <a:rPr lang="cs-CZ" sz="2400" i="1" dirty="0">
                <a:latin typeface="Calibri" pitchFamily="34" charset="0"/>
              </a:rPr>
              <a:t>.</a:t>
            </a:r>
            <a:r>
              <a:rPr lang="cs-CZ" sz="2400" dirty="0">
                <a:latin typeface="Calibri" pitchFamily="34" charset="0"/>
              </a:rPr>
              <a:t> 2., </a:t>
            </a:r>
            <a:r>
              <a:rPr lang="cs-CZ" sz="2400" dirty="0" err="1">
                <a:latin typeface="Calibri" pitchFamily="34" charset="0"/>
              </a:rPr>
              <a:t>přeprac</a:t>
            </a:r>
            <a:r>
              <a:rPr lang="cs-CZ" sz="2400" dirty="0">
                <a:latin typeface="Calibri" pitchFamily="34" charset="0"/>
              </a:rPr>
              <a:t>. vyd. Bratislava: </a:t>
            </a:r>
            <a:r>
              <a:rPr lang="cs-CZ" sz="2400" dirty="0" err="1">
                <a:latin typeface="Calibri" pitchFamily="34" charset="0"/>
              </a:rPr>
              <a:t>Príroda</a:t>
            </a:r>
            <a:r>
              <a:rPr lang="cs-CZ" sz="2400" dirty="0">
                <a:latin typeface="Calibri" pitchFamily="34" charset="0"/>
              </a:rPr>
              <a:t>, 1989, 610 s. Mechanizace, výstavba a meliorace. ISBN 80-209-0029-2.</a:t>
            </a:r>
          </a:p>
          <a:p>
            <a:pPr marL="0" indent="0">
              <a:buFont typeface="Arial" charset="0"/>
              <a:buNone/>
              <a:defRPr/>
            </a:pPr>
            <a:r>
              <a:rPr lang="cs-CZ" sz="2400" dirty="0">
                <a:latin typeface="Calibri" pitchFamily="34" charset="0"/>
              </a:rPr>
              <a:t/>
            </a:r>
            <a:br>
              <a:rPr lang="cs-CZ" sz="2400" dirty="0">
                <a:latin typeface="Calibri" pitchFamily="34" charset="0"/>
              </a:rPr>
            </a:br>
            <a:r>
              <a:rPr lang="cs-CZ" sz="2400" dirty="0">
                <a:latin typeface="Calibri" pitchFamily="34" charset="0"/>
              </a:rPr>
              <a:t>Doc</a:t>
            </a:r>
            <a:r>
              <a:rPr lang="cs-CZ" sz="2400" dirty="0" smtClean="0">
                <a:latin typeface="Calibri" pitchFamily="34" charset="0"/>
              </a:rPr>
              <a:t>. Ing. Josef </a:t>
            </a:r>
            <a:r>
              <a:rPr lang="cs-CZ" sz="2400" dirty="0">
                <a:latin typeface="Calibri" pitchFamily="34" charset="0"/>
              </a:rPr>
              <a:t>POŠTA</a:t>
            </a:r>
            <a:r>
              <a:rPr lang="cs-CZ" sz="2400" dirty="0" smtClean="0">
                <a:latin typeface="Calibri" pitchFamily="34" charset="0"/>
              </a:rPr>
              <a:t>, CSc. a </a:t>
            </a:r>
            <a:r>
              <a:rPr lang="cs-CZ" sz="2400" dirty="0">
                <a:latin typeface="Calibri" pitchFamily="34" charset="0"/>
              </a:rPr>
              <a:t>kolektiv</a:t>
            </a:r>
            <a:r>
              <a:rPr lang="cs-CZ" sz="2400" dirty="0" smtClean="0">
                <a:latin typeface="Calibri" pitchFamily="34" charset="0"/>
              </a:rPr>
              <a:t>. </a:t>
            </a:r>
            <a:r>
              <a:rPr lang="cs-CZ" sz="2400" i="1" dirty="0" smtClean="0">
                <a:latin typeface="Calibri" pitchFamily="34" charset="0"/>
              </a:rPr>
              <a:t>Opravárenství </a:t>
            </a:r>
            <a:br>
              <a:rPr lang="cs-CZ" sz="2400" i="1" dirty="0" smtClean="0">
                <a:latin typeface="Calibri" pitchFamily="34" charset="0"/>
              </a:rPr>
            </a:br>
            <a:r>
              <a:rPr lang="cs-CZ" sz="2400" i="1" dirty="0" smtClean="0">
                <a:latin typeface="Calibri" pitchFamily="34" charset="0"/>
              </a:rPr>
              <a:t>a </a:t>
            </a:r>
            <a:r>
              <a:rPr lang="cs-CZ" sz="2400" i="1" dirty="0">
                <a:latin typeface="Calibri" pitchFamily="34" charset="0"/>
              </a:rPr>
              <a:t>diagnostika III pro 3.ročník UO Automechanik</a:t>
            </a:r>
            <a:r>
              <a:rPr lang="cs-CZ" sz="2400" i="1" dirty="0" smtClean="0">
                <a:latin typeface="Calibri" pitchFamily="34" charset="0"/>
              </a:rPr>
              <a:t>. </a:t>
            </a:r>
            <a:r>
              <a:rPr lang="cs-CZ" sz="2400" smtClean="0">
                <a:latin typeface="Calibri" pitchFamily="34" charset="0"/>
              </a:rPr>
              <a:t>První vydání.</a:t>
            </a:r>
            <a:endParaRPr lang="cs-CZ" sz="2400" dirty="0">
              <a:latin typeface="Calibri" pitchFamily="34" charset="0"/>
            </a:endParaRPr>
          </a:p>
          <a:p>
            <a:pPr>
              <a:defRPr/>
            </a:pPr>
            <a:endParaRPr lang="cs-CZ" sz="2400" dirty="0">
              <a:latin typeface="Calibri" pitchFamily="34" charset="0"/>
            </a:endParaRPr>
          </a:p>
          <a:p>
            <a:pPr>
              <a:defRPr/>
            </a:pPr>
            <a:endParaRPr lang="cs-CZ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11829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sah 2"/>
          <p:cNvSpPr txBox="1">
            <a:spLocks noGrp="1"/>
          </p:cNvSpPr>
          <p:nvPr>
            <p:ph idx="1"/>
          </p:nvPr>
        </p:nvSpPr>
        <p:spPr>
          <a:xfrm>
            <a:off x="539552" y="2204864"/>
            <a:ext cx="8229600" cy="15843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ts val="700"/>
              </a:spcBef>
              <a:buFont typeface="Arial" charset="0"/>
              <a:buNone/>
            </a:pPr>
            <a:r>
              <a:rPr dirty="0">
                <a:latin typeface="Calibri" pitchFamily="34" charset="0"/>
              </a:rPr>
              <a:t>Podobně jako při výrobě nových součástí volíme i při renovacích nejhospodárnější </a:t>
            </a:r>
            <a:r>
              <a:rPr dirty="0" err="1">
                <a:latin typeface="Calibri" pitchFamily="34" charset="0"/>
              </a:rPr>
              <a:t>pracovní</a:t>
            </a:r>
            <a:r>
              <a:rPr dirty="0">
                <a:latin typeface="Calibri" pitchFamily="34" charset="0"/>
              </a:rPr>
              <a:t> </a:t>
            </a:r>
            <a:r>
              <a:rPr dirty="0" err="1" smtClean="0">
                <a:latin typeface="Calibri" pitchFamily="34" charset="0"/>
              </a:rPr>
              <a:t>postup</a:t>
            </a:r>
            <a:r>
              <a:rPr lang="cs-CZ" dirty="0" smtClean="0">
                <a:latin typeface="Calibri" pitchFamily="34" charset="0"/>
              </a:rPr>
              <a:t>,</a:t>
            </a:r>
            <a:r>
              <a:rPr dirty="0" smtClean="0">
                <a:latin typeface="Calibri" pitchFamily="34" charset="0"/>
              </a:rPr>
              <a:t> </a:t>
            </a:r>
            <a:r>
              <a:rPr dirty="0">
                <a:latin typeface="Calibri" pitchFamily="34" charset="0"/>
              </a:rPr>
              <a:t>a to podle zvolené renovační metody. </a:t>
            </a:r>
          </a:p>
          <a:p>
            <a:pPr marL="0" indent="0" eaLnBrk="1" hangingPunct="1">
              <a:lnSpc>
                <a:spcPct val="90000"/>
              </a:lnSpc>
              <a:spcBef>
                <a:spcPts val="700"/>
              </a:spcBef>
              <a:buFont typeface="Arial" charset="0"/>
              <a:buNone/>
            </a:pPr>
            <a:endParaRPr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64926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 txBox="1">
            <a:spLocks noGrp="1"/>
          </p:cNvSpPr>
          <p:nvPr>
            <p:ph type="title"/>
          </p:nvPr>
        </p:nvSpPr>
        <p:spPr>
          <a:xfrm>
            <a:off x="179512" y="692696"/>
            <a:ext cx="8697144" cy="1143000"/>
          </a:xfrm>
        </p:spPr>
        <p:txBody>
          <a:bodyPr>
            <a:noAutofit/>
          </a:bodyPr>
          <a:lstStyle/>
          <a:p>
            <a:pPr algn="l"/>
            <a:r>
              <a:rPr sz="3200" dirty="0">
                <a:latin typeface="Calibri" pitchFamily="34" charset="0"/>
              </a:rPr>
              <a:t>O tom, kterou renovační metodu použijeme, rozhoduje především:</a:t>
            </a:r>
            <a:br>
              <a:rPr sz="3200" dirty="0">
                <a:latin typeface="Calibri" pitchFamily="34" charset="0"/>
              </a:rPr>
            </a:br>
            <a:endParaRPr sz="3200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844675"/>
            <a:ext cx="8229600" cy="4525963"/>
          </a:xfrm>
        </p:spPr>
        <p:txBody>
          <a:bodyPr/>
          <a:lstStyle/>
          <a:p>
            <a:pPr marL="514350" indent="-514350" eaLnBrk="1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dirty="0"/>
              <a:t>velikost, složitost, druh materiálu a tepelné </a:t>
            </a:r>
            <a:r>
              <a:rPr dirty="0" err="1"/>
              <a:t>zpracování</a:t>
            </a:r>
            <a:r>
              <a:rPr dirty="0"/>
              <a:t> </a:t>
            </a:r>
            <a:r>
              <a:rPr dirty="0" err="1" smtClean="0"/>
              <a:t>součásti</a:t>
            </a:r>
            <a:r>
              <a:rPr lang="cs-CZ" dirty="0" smtClean="0"/>
              <a:t>;</a:t>
            </a:r>
            <a:endParaRPr dirty="0"/>
          </a:p>
          <a:p>
            <a:pPr marL="514350" indent="-514350" eaLnBrk="1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dirty="0"/>
              <a:t>pracovní </a:t>
            </a:r>
            <a:r>
              <a:rPr dirty="0" err="1"/>
              <a:t>podmínky</a:t>
            </a:r>
            <a:r>
              <a:rPr dirty="0"/>
              <a:t> </a:t>
            </a:r>
            <a:r>
              <a:rPr dirty="0" err="1" smtClean="0"/>
              <a:t>součásti</a:t>
            </a:r>
            <a:r>
              <a:rPr lang="cs-CZ" dirty="0" smtClean="0"/>
              <a:t>;</a:t>
            </a:r>
            <a:endParaRPr dirty="0"/>
          </a:p>
          <a:p>
            <a:pPr marL="514350" indent="-514350" eaLnBrk="1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dirty="0"/>
              <a:t>druh a </a:t>
            </a:r>
            <a:r>
              <a:rPr dirty="0" err="1"/>
              <a:t>velikost</a:t>
            </a:r>
            <a:r>
              <a:rPr dirty="0"/>
              <a:t> </a:t>
            </a:r>
            <a:r>
              <a:rPr dirty="0" err="1" smtClean="0"/>
              <a:t>opotřebení</a:t>
            </a:r>
            <a:r>
              <a:rPr lang="cs-CZ" dirty="0" smtClean="0"/>
              <a:t>;</a:t>
            </a:r>
            <a:endParaRPr dirty="0"/>
          </a:p>
          <a:p>
            <a:pPr marL="514350" indent="-514350" eaLnBrk="1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dirty="0"/>
              <a:t>požadovaná délka technického života </a:t>
            </a:r>
            <a:r>
              <a:rPr dirty="0" err="1"/>
              <a:t>renovované</a:t>
            </a:r>
            <a:r>
              <a:rPr dirty="0"/>
              <a:t> </a:t>
            </a:r>
            <a:r>
              <a:rPr dirty="0" err="1" smtClean="0"/>
              <a:t>součásti</a:t>
            </a:r>
            <a:r>
              <a:rPr lang="cs-CZ" dirty="0" smtClean="0"/>
              <a:t>;</a:t>
            </a:r>
            <a:endParaRPr dirty="0"/>
          </a:p>
          <a:p>
            <a:pPr marL="514350" indent="-514350" eaLnBrk="1" fontAlgn="auto" hangingPunct="1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dirty="0"/>
              <a:t>náklady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 smtClean="0"/>
              <a:t>renovaci</a:t>
            </a:r>
            <a:r>
              <a:rPr lang="cs-CZ" dirty="0" smtClean="0"/>
              <a:t>.</a:t>
            </a:r>
            <a:r>
              <a:rPr dirty="0" smtClean="0"/>
              <a:t> </a:t>
            </a:r>
            <a:endParaRPr dirty="0"/>
          </a:p>
          <a:p>
            <a:pPr>
              <a:defRPr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4909259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 txBox="1">
            <a:spLocks noGrp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pPr eaLnBrk="1" hangingPunct="1"/>
            <a:r>
              <a:rPr b="1">
                <a:latin typeface="Calibri" pitchFamily="34" charset="0"/>
              </a:rPr>
              <a:t>Renovace na opravné rozměry </a:t>
            </a:r>
          </a:p>
        </p:txBody>
      </p:sp>
      <p:sp>
        <p:nvSpPr>
          <p:cNvPr id="20482" name="Zástupný symbol pro obsah 2"/>
          <p:cNvSpPr txBox="1">
            <a:spLocks noGrp="1"/>
          </p:cNvSpPr>
          <p:nvPr>
            <p:ph idx="1"/>
          </p:nvPr>
        </p:nvSpPr>
        <p:spPr>
          <a:xfrm>
            <a:off x="468313" y="1341438"/>
            <a:ext cx="8229600" cy="4525962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Font typeface="Arial" charset="0"/>
              <a:buNone/>
            </a:pPr>
            <a:r>
              <a:rPr dirty="0">
                <a:latin typeface="Calibri" pitchFamily="34" charset="0"/>
              </a:rPr>
              <a:t>Renovace na opravné rozměry patří </a:t>
            </a:r>
            <a:br>
              <a:rPr dirty="0">
                <a:latin typeface="Calibri" pitchFamily="34" charset="0"/>
              </a:rPr>
            </a:br>
            <a:r>
              <a:rPr dirty="0">
                <a:latin typeface="Calibri" pitchFamily="34" charset="0"/>
              </a:rPr>
              <a:t>k nejjednodušším renovačním metodám.</a:t>
            </a:r>
          </a:p>
          <a:p>
            <a:pPr marL="0" indent="0" eaLnBrk="1" hangingPunct="1">
              <a:buFont typeface="Arial" charset="0"/>
              <a:buNone/>
            </a:pPr>
            <a:endParaRPr dirty="0">
              <a:latin typeface="Calibri" pitchFamily="34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dirty="0">
                <a:latin typeface="Calibri" pitchFamily="34" charset="0"/>
              </a:rPr>
              <a:t>Používá se při renovaci hladkých válcových povrchů a k renovacím částí se závitem.</a:t>
            </a:r>
          </a:p>
          <a:p>
            <a:pPr marL="0" indent="0" eaLnBrk="1" hangingPunct="1">
              <a:buFont typeface="Arial" charset="0"/>
              <a:buNone/>
            </a:pPr>
            <a:r>
              <a:rPr dirty="0">
                <a:latin typeface="Calibri" pitchFamily="34" charset="0"/>
              </a:rPr>
              <a:t> </a:t>
            </a:r>
          </a:p>
          <a:p>
            <a:pPr marL="0" indent="0" eaLnBrk="1" hangingPunct="1">
              <a:buFont typeface="Arial" charset="0"/>
              <a:buNone/>
            </a:pPr>
            <a:r>
              <a:rPr dirty="0">
                <a:latin typeface="Calibri" pitchFamily="34" charset="0"/>
              </a:rPr>
              <a:t>Při této metodě se obnovuje geometrický tvar </a:t>
            </a:r>
            <a:br>
              <a:rPr dirty="0">
                <a:latin typeface="Calibri" pitchFamily="34" charset="0"/>
              </a:rPr>
            </a:br>
            <a:r>
              <a:rPr dirty="0">
                <a:latin typeface="Calibri" pitchFamily="34" charset="0"/>
              </a:rPr>
              <a:t>a funkční vlastnosti obou sdružených součástí změnou jejich rozměru. </a:t>
            </a:r>
          </a:p>
        </p:txBody>
      </p:sp>
    </p:spTree>
    <p:extLst>
      <p:ext uri="{BB962C8B-B14F-4D97-AF65-F5344CB8AC3E}">
        <p14:creationId xmlns:p14="http://schemas.microsoft.com/office/powerpoint/2010/main" val="99439665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3"/>
          <p:cNvSpPr txBox="1">
            <a:spLocks noGrp="1"/>
          </p:cNvSpPr>
          <p:nvPr>
            <p:ph type="body" idx="1"/>
          </p:nvPr>
        </p:nvSpPr>
        <p:spPr>
          <a:xfrm>
            <a:off x="539552" y="260648"/>
            <a:ext cx="8229600" cy="6121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defRPr/>
            </a:pPr>
            <a:r>
              <a:rPr lang="cs-CZ" dirty="0">
                <a:latin typeface="+mn-lt"/>
              </a:rPr>
              <a:t>   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defRPr/>
            </a:pPr>
            <a:endParaRPr lang="cs-CZ" dirty="0">
              <a:solidFill>
                <a:schemeClr val="tx1"/>
              </a:solidFill>
              <a:latin typeface="+mn-lt"/>
            </a:endParaRPr>
          </a:p>
          <a:p>
            <a:pPr marL="0" indent="0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defRPr/>
            </a:pPr>
            <a:r>
              <a:rPr lang="cs-CZ" dirty="0">
                <a:solidFill>
                  <a:schemeClr val="tx1"/>
                </a:solidFill>
                <a:latin typeface="+mn-lt"/>
              </a:rPr>
              <a:t>Je-li součást dimenzována s ohledem na zmenšované průřezy po renovaci, je délka </a:t>
            </a:r>
            <a:r>
              <a:rPr lang="cs-CZ" kern="0" dirty="0">
                <a:solidFill>
                  <a:schemeClr val="tx1"/>
                </a:solidFill>
                <a:latin typeface="+mn-lt"/>
              </a:rPr>
              <a:t>technického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života u renovované součásti jako </a:t>
            </a:r>
            <a:br>
              <a:rPr lang="cs-CZ" dirty="0">
                <a:solidFill>
                  <a:schemeClr val="tx1"/>
                </a:solidFill>
                <a:latin typeface="+mn-lt"/>
              </a:rPr>
            </a:br>
            <a:r>
              <a:rPr lang="cs-CZ" dirty="0">
                <a:solidFill>
                  <a:schemeClr val="tx1"/>
                </a:solidFill>
                <a:latin typeface="+mn-lt"/>
              </a:rPr>
              <a:t>u součásti nové.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defRPr/>
            </a:pPr>
            <a:r>
              <a:rPr lang="cs-CZ" dirty="0">
                <a:solidFill>
                  <a:schemeClr val="tx1"/>
                </a:solidFill>
                <a:latin typeface="+mn-lt"/>
              </a:rPr>
              <a:t>   </a:t>
            </a:r>
          </a:p>
          <a:p>
            <a:pPr marL="0" indent="0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defRPr/>
            </a:pPr>
            <a:r>
              <a:rPr lang="cs-CZ" dirty="0">
                <a:solidFill>
                  <a:schemeClr val="tx1"/>
                </a:solidFill>
                <a:latin typeface="+mn-lt"/>
              </a:rPr>
              <a:t>Největší nevýhodou této metody je to, že součásti po renovaci vytvářejí dvojice, které musí zůstat zachovány.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defRPr/>
            </a:pPr>
            <a:r>
              <a:rPr lang="cs-CZ" dirty="0">
                <a:solidFill>
                  <a:schemeClr val="tx1"/>
                </a:solidFill>
                <a:latin typeface="+mn-lt"/>
              </a:rPr>
              <a:t>     </a:t>
            </a:r>
          </a:p>
          <a:p>
            <a:pPr marL="0" indent="0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defRPr/>
            </a:pPr>
            <a:r>
              <a:rPr lang="cs-CZ" dirty="0">
                <a:solidFill>
                  <a:schemeClr val="tx1"/>
                </a:solidFill>
                <a:latin typeface="+mn-lt"/>
              </a:rPr>
              <a:t>Nelze tedy žádnou součást jedné dvojice nahradit součástí z jiné dvojice (bez úpravy).</a:t>
            </a:r>
          </a:p>
        </p:txBody>
      </p:sp>
    </p:spTree>
    <p:extLst>
      <p:ext uri="{BB962C8B-B14F-4D97-AF65-F5344CB8AC3E}">
        <p14:creationId xmlns:p14="http://schemas.microsoft.com/office/powerpoint/2010/main" val="72239918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Zástupný symbol pro obsah 2"/>
          <p:cNvSpPr txBox="1">
            <a:spLocks noGrp="1"/>
          </p:cNvSpPr>
          <p:nvPr>
            <p:ph idx="1"/>
          </p:nvPr>
        </p:nvSpPr>
        <p:spPr>
          <a:xfrm>
            <a:off x="467544" y="764704"/>
            <a:ext cx="8229600" cy="5721350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defRPr/>
            </a:pPr>
            <a:r>
              <a:rPr lang="cs-CZ" dirty="0">
                <a:solidFill>
                  <a:schemeClr val="tx1"/>
                </a:solidFill>
              </a:rPr>
              <a:t>Další nevýhodou této metody je to, že ji nelze vždy </a:t>
            </a:r>
            <a:r>
              <a:rPr lang="cs-CZ" dirty="0" smtClean="0">
                <a:solidFill>
                  <a:schemeClr val="tx1"/>
                </a:solidFill>
              </a:rPr>
              <a:t>použít, </a:t>
            </a:r>
            <a:r>
              <a:rPr lang="cs-CZ" dirty="0">
                <a:solidFill>
                  <a:schemeClr val="tx1"/>
                </a:solidFill>
              </a:rPr>
              <a:t>a to z provozních, ekonomických 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a jiných důvodů.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defRPr/>
            </a:pPr>
            <a:r>
              <a:rPr lang="cs-CZ" dirty="0">
                <a:solidFill>
                  <a:schemeClr val="tx1"/>
                </a:solidFill>
              </a:rPr>
              <a:t>    </a:t>
            </a:r>
          </a:p>
          <a:p>
            <a:pPr marL="0" indent="0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defRPr/>
            </a:pPr>
            <a:r>
              <a:rPr lang="cs-CZ" dirty="0">
                <a:solidFill>
                  <a:schemeClr val="tx1"/>
                </a:solidFill>
              </a:rPr>
              <a:t>Proto se tato metoda ve větším měřítku používá pouze u určitých druhů strojních součástí, 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u </a:t>
            </a:r>
            <a:r>
              <a:rPr lang="cs-CZ" dirty="0" smtClean="0"/>
              <a:t>nichž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pokročila normalizace již tak daleko, že jsou normalizované i opravné rozměry.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defRPr/>
            </a:pPr>
            <a:r>
              <a:rPr lang="cs-CZ" dirty="0">
                <a:solidFill>
                  <a:schemeClr val="tx1"/>
                </a:solidFill>
              </a:rPr>
              <a:t>    </a:t>
            </a:r>
          </a:p>
          <a:p>
            <a:pPr marL="0" indent="0" eaLnBrk="1" hangingPunct="1">
              <a:lnSpc>
                <a:spcPct val="80000"/>
              </a:lnSpc>
              <a:spcBef>
                <a:spcPts val="600"/>
              </a:spcBef>
              <a:buFont typeface="Arial" charset="0"/>
              <a:buNone/>
              <a:defRPr/>
            </a:pPr>
            <a:r>
              <a:rPr lang="cs-CZ" dirty="0">
                <a:solidFill>
                  <a:schemeClr val="tx1"/>
                </a:solidFill>
              </a:rPr>
              <a:t>Typickým a nejznámějším představitelem této skupiny jsou vložené válce spalovacích motorů  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a klikové hřídele</a:t>
            </a:r>
            <a:r>
              <a:rPr lang="cs-CZ" dirty="0"/>
              <a:t>. 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Font typeface="Arial" charset="0"/>
              <a:buNone/>
              <a:defRPr/>
            </a:pPr>
            <a:r>
              <a:rPr lang="cs-CZ" dirty="0"/>
              <a:t>  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Font typeface="Arial" charset="0"/>
              <a:buNone/>
              <a:defRPr/>
            </a:pPr>
            <a:r>
              <a:rPr lang="cs-CZ" dirty="0">
                <a:solidFill>
                  <a:srgbClr val="FF0000"/>
                </a:solidFill>
              </a:rPr>
              <a:t>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049648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1150</Words>
  <Application>Microsoft Office PowerPoint</Application>
  <PresentationFormat>Předvádění na obrazovce (4:3)</PresentationFormat>
  <Paragraphs>226</Paragraphs>
  <Slides>42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6" baseType="lpstr">
      <vt:lpstr>Arial</vt:lpstr>
      <vt:lpstr>Calibri</vt:lpstr>
      <vt:lpstr>Wingdings</vt:lpstr>
      <vt:lpstr>Motiv systému Office</vt:lpstr>
      <vt:lpstr>Renovace poškozených součástí</vt:lpstr>
      <vt:lpstr>Pojem a význam renovace</vt:lpstr>
      <vt:lpstr>Prezentace aplikace PowerPoint</vt:lpstr>
      <vt:lpstr>Prezentace aplikace PowerPoint</vt:lpstr>
      <vt:lpstr>Prezentace aplikace PowerPoint</vt:lpstr>
      <vt:lpstr>O tom, kterou renovační metodu použijeme, rozhoduje především: </vt:lpstr>
      <vt:lpstr>Renovace na opravné rozměry </vt:lpstr>
      <vt:lpstr>Prezentace aplikace PowerPoint</vt:lpstr>
      <vt:lpstr>Prezentace aplikace PowerPoint</vt:lpstr>
      <vt:lpstr>Prezentace aplikace PowerPoint</vt:lpstr>
      <vt:lpstr>Při renovaci na opravné rozměry se musí splnit několik základních podmínek:</vt:lpstr>
      <vt:lpstr>Prezentace aplikace PowerPoint</vt:lpstr>
      <vt:lpstr>Prezentace aplikace PowerPoint</vt:lpstr>
      <vt:lpstr>Prezentace aplikace PowerPoint</vt:lpstr>
      <vt:lpstr>Renovace na původní rozměry </vt:lpstr>
      <vt:lpstr>Navařování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Renovace poškozených součástí</dc:title>
  <dc:creator>admin</dc:creator>
  <dc:description>Autorem materiálu a všech jeho částí, není-li uvedeno jinak, je Ing. Pavel Moravec. 
Dostupné z Metodického portálu www.rvp.cz, ISSN: 1802-4785. 
Provozuje Národní ústav pro vzdělávání, školské poradenské zařízení a zařízení pro další vzdělávání pedagogických pracovníků (NÚV).</dc:description>
  <cp:lastModifiedBy>Pavel Voborský</cp:lastModifiedBy>
  <cp:revision>8</cp:revision>
  <dcterms:created xsi:type="dcterms:W3CDTF">2014-03-16T18:06:59Z</dcterms:created>
  <dcterms:modified xsi:type="dcterms:W3CDTF">2019-02-22T07:46:50Z</dcterms:modified>
</cp:coreProperties>
</file>