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86" r:id="rId5"/>
    <p:sldId id="284" r:id="rId6"/>
    <p:sldId id="274" r:id="rId7"/>
    <p:sldId id="283" r:id="rId8"/>
    <p:sldId id="275" r:id="rId9"/>
    <p:sldId id="276" r:id="rId10"/>
    <p:sldId id="278" r:id="rId11"/>
    <p:sldId id="264" r:id="rId12"/>
    <p:sldId id="265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8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39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34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25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83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26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97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29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80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15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4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12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6736-6204-4EC8-B89D-C09030BC2C01}" type="datetimeFigureOut">
              <a:rPr lang="cs-CZ" smtClean="0"/>
              <a:t>28.02.2019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D9F1-1D1D-4676-B549-56AB547E7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51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60486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918112"/>
              </p:ext>
            </p:extLst>
          </p:nvPr>
        </p:nvGraphicFramePr>
        <p:xfrm>
          <a:off x="323528" y="764704"/>
          <a:ext cx="8568952" cy="590400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2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9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Název a adresa školy: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Střední škola průmyslová a umělecká, Opava, příspěvková organizace, Praskova 399/8, Opava, 746 01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IČO: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47813121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Projekt:</a:t>
                      </a:r>
                      <a:endParaRPr lang="cs-CZ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OP VK 1.5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Název operačního programu:</a:t>
                      </a:r>
                      <a:endParaRPr lang="cs-CZ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OP Vzdělávání pro konkurenceschopnost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</a:rPr>
                        <a:t>Typ šablony klíčové aktivity: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III/2 Inovace a zkvalitnění výuky prostřednictvím ICT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 vzdělávacích materiálů)</a:t>
                      </a:r>
                      <a:endParaRPr lang="cs-CZ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Název sady vzdělávacích materiálů:</a:t>
                      </a:r>
                      <a:endParaRPr lang="cs-CZ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 smtClean="0">
                          <a:effectLst/>
                          <a:latin typeface="+mn-lt"/>
                        </a:rPr>
                        <a:t>STT </a:t>
                      </a:r>
                      <a:r>
                        <a:rPr lang="cs-CZ" sz="1500" b="1" dirty="0">
                          <a:effectLst/>
                          <a:latin typeface="+mn-lt"/>
                        </a:rPr>
                        <a:t>I</a:t>
                      </a:r>
                      <a:endParaRPr lang="cs-CZ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Popis sady vzdělávacích materiálů: </a:t>
                      </a:r>
                      <a:endParaRPr lang="cs-CZ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  <a:latin typeface="+mn-lt"/>
                        </a:rPr>
                        <a:t>Strojírenská technologie, 1</a:t>
                      </a:r>
                      <a:r>
                        <a:rPr lang="cs-CZ" sz="1500" dirty="0">
                          <a:effectLst/>
                          <a:latin typeface="+mn-lt"/>
                        </a:rPr>
                        <a:t>. ročník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Sada číslo:</a:t>
                      </a:r>
                      <a:endParaRPr lang="cs-CZ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dirty="0" smtClean="0">
                          <a:effectLst/>
                          <a:latin typeface="+mn-lt"/>
                        </a:rPr>
                        <a:t>B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cs-CZ" sz="1500" dirty="0" smtClean="0">
                          <a:effectLst/>
                          <a:latin typeface="+mn-lt"/>
                        </a:rPr>
                        <a:t>06</a:t>
                      </a:r>
                      <a:endParaRPr lang="cs-CZ" sz="15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Pořadové číslo vzdělávacího materiálu:</a:t>
                      </a:r>
                      <a:endParaRPr lang="cs-CZ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9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Označení vzdělávacího materiálu: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</a:rPr>
                        <a:t>(pro záznam v třídní knize)</a:t>
                      </a:r>
                      <a:endParaRPr lang="cs-CZ" sz="15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VY_32_INOVACE_B–06–12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Název vzdělávacího materiálu: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Normalizované polotovary I</a:t>
                      </a:r>
                      <a:endParaRPr lang="cs-CZ" sz="15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Zhotoveno ve školním roce: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2011/2012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Jméno zhotovitele: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Ing. </a:t>
                      </a:r>
                      <a:r>
                        <a:rPr lang="cs-CZ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Hynek Palát</a:t>
                      </a:r>
                      <a:endParaRPr lang="cs-CZ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2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Přesné profily</a:t>
            </a:r>
            <a:endParaRPr lang="cs-CZ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dnadpis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600200"/>
                <a:ext cx="4536504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>
                  <a:buNone/>
                </a:pPr>
                <a:r>
                  <a:rPr lang="cs-CZ" sz="2400" b="1" dirty="0" smtClean="0"/>
                  <a:t>Postup výroby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400" dirty="0" smtClean="0"/>
                  <a:t>Válcováním za tepla se vyrobí hrubý profil (nad 727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cs-CZ" sz="2400" dirty="0" smtClean="0"/>
                  <a:t>).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400" dirty="0" smtClean="0"/>
                  <a:t>Mořením v H</a:t>
                </a:r>
                <a:r>
                  <a:rPr lang="cs-CZ" sz="2400" baseline="-25000" dirty="0" smtClean="0"/>
                  <a:t>2</a:t>
                </a:r>
                <a:r>
                  <a:rPr lang="cs-CZ" sz="2400" dirty="0" smtClean="0"/>
                  <a:t>SO</a:t>
                </a:r>
                <a:r>
                  <a:rPr lang="cs-CZ" sz="2400" baseline="-25000" dirty="0" smtClean="0"/>
                  <a:t>4 </a:t>
                </a:r>
                <a:r>
                  <a:rPr lang="cs-CZ" sz="2400" dirty="0" smtClean="0"/>
                  <a:t>odstraníme okuje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/>
                        <a:ea typeface="Cambria Math"/>
                      </a:rPr>
                      <m:t>=&gt;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400" dirty="0" smtClean="0"/>
                  <a:t>kovově čistý povrch.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cs-CZ" sz="2400" dirty="0" smtClean="0"/>
                  <a:t>Pak tento polotovar protahujeme za studena na tažných stolicích(pod </a:t>
                </a:r>
                <a:r>
                  <a:rPr lang="cs-CZ" sz="2400" dirty="0"/>
                  <a:t>727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cs-CZ" sz="2400" dirty="0" smtClean="0"/>
                  <a:t>) přes tzv. průvlak.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457200" indent="-457200" algn="l">
                  <a:buFont typeface="+mj-lt"/>
                  <a:buAutoNum type="arabicPeriod"/>
                </a:pPr>
                <a:endParaRPr lang="cs-CZ" sz="2400" dirty="0" smtClean="0"/>
              </a:p>
              <a:p>
                <a:pPr marL="457200" indent="-457200" algn="l">
                  <a:buFont typeface="+mj-lt"/>
                  <a:buAutoNum type="alphaLcPeriod"/>
                </a:pPr>
                <a:endParaRPr lang="cs-CZ" sz="2400" b="1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Podnadpi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600200"/>
                <a:ext cx="4536504" cy="4525963"/>
              </a:xfrm>
              <a:blipFill rotWithShape="1">
                <a:blip r:embed="rId2"/>
                <a:stretch>
                  <a:fillRect l="-1747" t="-1617" r="-4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text 7"/>
          <p:cNvSpPr>
            <a:spLocks noGrp="1"/>
          </p:cNvSpPr>
          <p:nvPr>
            <p:ph sz="half" idx="2"/>
          </p:nvPr>
        </p:nvSpPr>
        <p:spPr>
          <a:xfrm>
            <a:off x="4687738" y="1340769"/>
            <a:ext cx="4038600" cy="1368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smtClean="0"/>
              <a:t>Tažené polotovary:</a:t>
            </a:r>
          </a:p>
          <a:p>
            <a:r>
              <a:rPr lang="cs-CZ" sz="2400" dirty="0" smtClean="0"/>
              <a:t>Dráty, tyče</a:t>
            </a:r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20615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Tažení drátů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827584" y="1556792"/>
            <a:ext cx="7931224" cy="18722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dirty="0" smtClean="0"/>
              <a:t>Drát </a:t>
            </a:r>
            <a:r>
              <a:rPr lang="cs-CZ" dirty="0"/>
              <a:t>se vyrábí tažením v drátovnách. Tenčí dráty se vyrábí z drátů silnějších protahováním přes průvlak. Dráty s průměrem nad 5 mm se vyrábí válcováním.</a:t>
            </a:r>
          </a:p>
          <a:p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54726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Žíhání = patentování drátů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dirty="0" smtClean="0"/>
              <a:t>Tažený drát ztrácí tažnost, houževnatost, zvyšuje se jeho tvrdost a křehkost, proto do procesu zařazujeme </a:t>
            </a:r>
            <a:r>
              <a:rPr lang="cs-CZ" b="1" dirty="0" smtClean="0">
                <a:solidFill>
                  <a:srgbClr val="FF0000"/>
                </a:solidFill>
              </a:rPr>
              <a:t>žíhání</a:t>
            </a:r>
            <a:r>
              <a:rPr lang="cs-CZ" dirty="0" smtClean="0">
                <a:solidFill>
                  <a:srgbClr val="FF0000"/>
                </a:solidFill>
              </a:rPr>
              <a:t>,</a:t>
            </a:r>
            <a:r>
              <a:rPr lang="cs-CZ" dirty="0" smtClean="0"/>
              <a:t> které tyto nedostatky odstraní.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8884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6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Úkol:</a:t>
            </a:r>
            <a:endParaRPr lang="cs-CZ" sz="3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55576" y="4293096"/>
            <a:ext cx="6624736" cy="50519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Popište, co představují následující </a:t>
            </a:r>
            <a:r>
              <a:rPr lang="cs-CZ" b="0" dirty="0" smtClean="0"/>
              <a:t>obrázky.</a:t>
            </a:r>
            <a:endParaRPr lang="cs-CZ" b="0" dirty="0"/>
          </a:p>
        </p:txBody>
      </p:sp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57200" y="5157192"/>
            <a:ext cx="4040188" cy="968970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8100392" y="4291956"/>
            <a:ext cx="586408" cy="937244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755577" y="1124745"/>
            <a:ext cx="7931224" cy="1440159"/>
          </a:xfrm>
        </p:spPr>
        <p:txBody>
          <a:bodyPr>
            <a:normAutofit/>
          </a:bodyPr>
          <a:lstStyle/>
          <a:p>
            <a:r>
              <a:rPr lang="cs-CZ" dirty="0" smtClean="0"/>
              <a:t>Popište podrobně výrobu drátu. Využijte k tomu následující obrázky.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2840484" cy="223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4" y="2192030"/>
            <a:ext cx="2808312" cy="21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75098"/>
            <a:ext cx="2205554" cy="178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989668"/>
            <a:ext cx="1584177" cy="17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01636"/>
            <a:ext cx="2959993" cy="17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Výroba bezešvých ocelových trubek</a:t>
            </a:r>
            <a:endParaRPr lang="cs-CZ" sz="30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Mannesmannův způsob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 smtClean="0"/>
              <a:t>Stiefelův</a:t>
            </a:r>
            <a:r>
              <a:rPr lang="cs-CZ" dirty="0" smtClean="0"/>
              <a:t> způsob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25140"/>
            <a:ext cx="4246563" cy="305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45" y="2174875"/>
            <a:ext cx="391613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00100"/>
            <a:ext cx="8229600" cy="817537"/>
          </a:xfrm>
        </p:spPr>
        <p:txBody>
          <a:bodyPr>
            <a:normAutofit/>
          </a:bodyPr>
          <a:lstStyle/>
          <a:p>
            <a:r>
              <a:rPr lang="cs-CZ" sz="3000" b="1" dirty="0"/>
              <a:t>Válcování trubek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4104456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Pohled shora na uspořádání </a:t>
            </a:r>
            <a:r>
              <a:rPr lang="cs-CZ" dirty="0" smtClean="0"/>
              <a:t>válců.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Začátek</a:t>
            </a:r>
            <a:r>
              <a:rPr lang="cs-CZ" dirty="0"/>
              <a:t> válcování: </a:t>
            </a:r>
            <a:r>
              <a:rPr lang="cs-CZ" dirty="0" smtClean="0"/>
              <a:t>tyč je vedena</a:t>
            </a:r>
            <a:r>
              <a:rPr lang="cs-CZ" dirty="0"/>
              <a:t> z </a:t>
            </a:r>
            <a:r>
              <a:rPr lang="cs-CZ" dirty="0" smtClean="0"/>
              <a:t>zleva.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Šikmým</a:t>
            </a:r>
            <a:r>
              <a:rPr lang="cs-CZ" dirty="0"/>
              <a:t> </a:t>
            </a:r>
            <a:r>
              <a:rPr lang="cs-CZ" dirty="0" smtClean="0"/>
              <a:t>uspořádáním válců</a:t>
            </a:r>
            <a:r>
              <a:rPr lang="cs-CZ" dirty="0"/>
              <a:t> </a:t>
            </a:r>
            <a:r>
              <a:rPr lang="cs-CZ" dirty="0" smtClean="0"/>
              <a:t>se ve středu tyče tvořit</a:t>
            </a:r>
            <a:r>
              <a:rPr lang="cs-CZ" dirty="0"/>
              <a:t> </a:t>
            </a:r>
            <a:r>
              <a:rPr lang="cs-CZ" dirty="0" smtClean="0"/>
              <a:t>dutina.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</a:t>
            </a:r>
            <a:r>
              <a:rPr lang="cs-CZ" dirty="0"/>
              <a:t> dalším průběhu </a:t>
            </a:r>
            <a:r>
              <a:rPr lang="cs-CZ" dirty="0" smtClean="0"/>
              <a:t>trubky je</a:t>
            </a:r>
            <a:r>
              <a:rPr lang="cs-CZ" dirty="0"/>
              <a:t> </a:t>
            </a:r>
            <a:r>
              <a:rPr lang="cs-CZ" dirty="0" smtClean="0"/>
              <a:t>trnem kalibrován vnitřní průměr. 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bor:Schraegwalz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cs-CZ" sz="3200" b="1" dirty="0"/>
              <a:t>Mannesmannův způsob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244280" cy="4824536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s-CZ" dirty="0" smtClean="0">
                <a:solidFill>
                  <a:schemeClr val="tx1"/>
                </a:solidFill>
                <a:ea typeface="Times New Roman"/>
                <a:cs typeface="Times New Roman"/>
              </a:rPr>
              <a:t>Postup: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ea typeface="Times New Roman"/>
                <a:cs typeface="Times New Roman"/>
              </a:rPr>
              <a:t>válcový ingot se válcuje mezi 2 mimoběžnými stejně se otáčejícími válci.</a:t>
            </a:r>
          </a:p>
          <a:p>
            <a:pPr algn="l"/>
            <a:r>
              <a:rPr lang="cs-CZ" dirty="0" smtClean="0">
                <a:ea typeface="Times New Roman"/>
                <a:cs typeface="Times New Roman"/>
              </a:rPr>
              <a:t>Uvnitř materiálu se díky  vzniká tahové napětí, které je příčinou vytvoření dutiny (díry).</a:t>
            </a:r>
          </a:p>
          <a:p>
            <a:pPr marL="0" indent="0" algn="l">
              <a:buNone/>
            </a:pPr>
            <a:r>
              <a:rPr lang="cs-CZ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Trn dutinu tedy nevytváří, ale jen rozšiřuje</a:t>
            </a:r>
            <a:r>
              <a:rPr lang="cs-CZ" b="1" dirty="0">
                <a:solidFill>
                  <a:srgbClr val="FF0000"/>
                </a:solidFill>
                <a:ea typeface="Times New Roman"/>
                <a:cs typeface="Times New Roman"/>
              </a:rPr>
              <a:t>!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64904"/>
            <a:ext cx="471601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err="1"/>
              <a:t>Stiefelův</a:t>
            </a:r>
            <a:r>
              <a:rPr lang="cs-CZ" sz="3000" b="1" dirty="0"/>
              <a:t> způsob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Princip je stejný jako u </a:t>
            </a:r>
            <a:r>
              <a:rPr lang="cs-CZ" dirty="0" err="1" smtClean="0"/>
              <a:t>Mannesmanna</a:t>
            </a:r>
            <a:r>
              <a:rPr lang="cs-CZ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Tvar válců s různoběžnými osami je jiný, hřibovitý.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Švové (svařované) ocelové trubky</a:t>
            </a:r>
            <a:endParaRPr lang="cs-CZ" sz="30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4536504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Svařované trubky:</a:t>
            </a:r>
          </a:p>
          <a:p>
            <a:r>
              <a:rPr lang="cs-CZ" dirty="0" smtClean="0"/>
              <a:t>S rovným.</a:t>
            </a:r>
          </a:p>
          <a:p>
            <a:r>
              <a:rPr lang="cs-CZ" dirty="0" smtClean="0"/>
              <a:t>Se spirálovým švem.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8411"/>
            <a:ext cx="4038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2621413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88570"/>
              </p:ext>
            </p:extLst>
          </p:nvPr>
        </p:nvGraphicFramePr>
        <p:xfrm>
          <a:off x="395536" y="3429000"/>
          <a:ext cx="3960440" cy="29523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10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šev (svar)</a:t>
                      </a: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polotovar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rovný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plech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spirálový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pás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Švové svařování trubek </a:t>
            </a:r>
            <a:endParaRPr lang="cs-CZ" sz="3000" b="1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Z jakého materiálu jsou elektrody?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dirty="0" smtClean="0"/>
              <a:t>Co je polotovarem pro svařované trubky?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 smtClean="0"/>
              <a:t>Jaký proud se ke svařování používá?</a:t>
            </a:r>
            <a:endParaRPr lang="cs-CZ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4766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6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Normalizované polotovary</a:t>
            </a:r>
            <a:endParaRPr lang="cs-CZ" sz="3000" b="1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3052936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400" b="1" dirty="0" smtClean="0"/>
              <a:t>Norma</a:t>
            </a:r>
            <a:r>
              <a:rPr lang="cs-CZ" sz="2400" dirty="0" smtClean="0"/>
              <a:t> – závazný předpis o rozměrech, tvarech a jakosti.</a:t>
            </a:r>
          </a:p>
          <a:p>
            <a:pPr algn="l"/>
            <a:r>
              <a:rPr lang="cs-CZ" sz="2400" b="1" dirty="0" smtClean="0"/>
              <a:t>Polotovary </a:t>
            </a:r>
            <a:r>
              <a:rPr lang="cs-CZ" sz="2400" dirty="0" smtClean="0"/>
              <a:t>– nedokončené výrobky, dokončují se jinými technologiemi, např. obráběním, litím, kováním atd.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05400" y="4797425"/>
            <a:ext cx="4038600" cy="13287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Bar square ste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4" y="1340768"/>
            <a:ext cx="390305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teelb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4" y="4077072"/>
            <a:ext cx="39030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8148"/>
              </p:ext>
            </p:extLst>
          </p:nvPr>
        </p:nvGraphicFramePr>
        <p:xfrm>
          <a:off x="817427" y="4509120"/>
          <a:ext cx="3744416" cy="21242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4298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PLECHY, PÁSY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55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TYČE, PROFILY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DRÁTY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TRUBKY</a:t>
                      </a:r>
                      <a:endParaRPr lang="cs-CZ" sz="2400" b="1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98189"/>
              </p:ext>
            </p:extLst>
          </p:nvPr>
        </p:nvGraphicFramePr>
        <p:xfrm>
          <a:off x="457200" y="692696"/>
          <a:ext cx="8229600" cy="5397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58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smtClean="0">
                          <a:effectLst/>
                        </a:rPr>
                        <a:t>Válcování </a:t>
                      </a:r>
                      <a:r>
                        <a:rPr lang="cs-CZ" sz="1500" dirty="0">
                          <a:effectLst/>
                        </a:rPr>
                        <a:t>trubek </a:t>
                      </a:r>
                      <a:r>
                        <a:rPr lang="cs-CZ" sz="1500" dirty="0" smtClean="0">
                          <a:effectLst/>
                        </a:rPr>
                        <a:t> </a:t>
                      </a:r>
                      <a:r>
                        <a:rPr lang="cs-CZ" sz="1500" dirty="0">
                          <a:effectLst/>
                        </a:rPr>
                        <a:t>– </a:t>
                      </a:r>
                      <a:r>
                        <a:rPr lang="cs-CZ" sz="1500" dirty="0" err="1">
                          <a:effectLst/>
                        </a:rPr>
                        <a:t>Mannesmanova</a:t>
                      </a:r>
                      <a:r>
                        <a:rPr lang="cs-CZ" sz="1500" dirty="0">
                          <a:effectLst/>
                        </a:rPr>
                        <a:t> stolice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Výroba trubek válcováním – </a:t>
                      </a:r>
                      <a:r>
                        <a:rPr lang="cs-CZ" sz="1500" dirty="0" err="1">
                          <a:effectLst/>
                        </a:rPr>
                        <a:t>Stiefelova</a:t>
                      </a:r>
                      <a:r>
                        <a:rPr lang="cs-CZ" sz="1500" dirty="0">
                          <a:effectLst/>
                        </a:rPr>
                        <a:t> stolice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Výroba trubek svařováním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Výroba trubek – svařování elektrickým odporem 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79350"/>
            <a:ext cx="2592289" cy="17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79350"/>
            <a:ext cx="3327569" cy="17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01008"/>
            <a:ext cx="3327569" cy="24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592288" cy="254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Výroba trubek a tyčí vytlačováním</a:t>
            </a:r>
            <a:endParaRPr lang="cs-CZ" sz="3000" b="1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179512" y="6021288"/>
            <a:ext cx="8424936" cy="648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000" dirty="0" smtClean="0"/>
          </a:p>
          <a:p>
            <a:pPr marL="0" indent="0" algn="ctr">
              <a:buNone/>
            </a:pPr>
            <a:r>
              <a:rPr lang="cs-CZ" sz="2000" dirty="0"/>
              <a:t>t</a:t>
            </a:r>
            <a:r>
              <a:rPr lang="cs-CZ" sz="2000" dirty="0" smtClean="0"/>
              <a:t>yče a trubky z měkkých neželezných kovů, oceli a plastů</a:t>
            </a:r>
            <a:endParaRPr lang="cs-CZ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 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9" y="1268483"/>
            <a:ext cx="428337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73233"/>
            <a:ext cx="42767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Válcování </a:t>
            </a:r>
            <a:r>
              <a:rPr lang="cs-CZ" sz="3000" b="1" dirty="0" smtClean="0"/>
              <a:t>složitějších profilů</a:t>
            </a:r>
            <a:endParaRPr lang="cs-CZ" sz="3000" b="1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508104" y="4221088"/>
            <a:ext cx="3178696" cy="190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 válcování složitějších profilů použijeme více válců.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760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0101"/>
            <a:ext cx="8229600" cy="812675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Tabulka normalizovaných polotovarů</a:t>
            </a:r>
            <a:endParaRPr lang="cs-CZ" sz="3000" b="1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77674"/>
              </p:ext>
            </p:extLst>
          </p:nvPr>
        </p:nvGraphicFramePr>
        <p:xfrm>
          <a:off x="251520" y="1556788"/>
          <a:ext cx="8568952" cy="4968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Druhy: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Podle výroby: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Výrobní zařízení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Poznámka: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Polotovar: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Označení: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Plechy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Válcované za tepla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Válcovací stolice, válcovací tratě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Duo, trio,  kvarto, více válců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Předvalek, brámy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Tloušťla 20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5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Válcované za studena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Tloušťka 20h11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5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tyče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Válcované za tepla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Válcovací  stolice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Kalibrované = tvarovaná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Předvalek, sochory 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Φ 50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Tažené za studena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Tažná stolice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 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Tyče 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Φ 50 h11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9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dráty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Válcované za tepla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Válcovací  stolice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 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Tyče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 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2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Tažené za studena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Tažná stolice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Průvlaky, žíhání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Dráty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Přesnější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5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trubky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Bezešvé - válcované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Válcovací stolice 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Stiefel, Mannesman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tyče, trubky (rozšiřování)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Trn díru jen rozšiřuje !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5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Švové - svařované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Svařovací stroje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Např.svařování švové el.odporem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Plechy, pásy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Švy rovné, spirálové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profily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Viz. tyče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 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 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 </a:t>
                      </a:r>
                      <a:endParaRPr lang="cs-CZ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 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25" marR="604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0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Úkol :Popište způsoby výroby trubek na obrázcích</a:t>
            </a:r>
            <a:endParaRPr lang="cs-CZ" sz="3000" b="1" dirty="0"/>
          </a:p>
        </p:txBody>
      </p:sp>
      <p:sp>
        <p:nvSpPr>
          <p:cNvPr id="3" name="Podnadpis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65133"/>
              </p:ext>
            </p:extLst>
          </p:nvPr>
        </p:nvGraphicFramePr>
        <p:xfrm>
          <a:off x="457200" y="1268760"/>
          <a:ext cx="8229600" cy="5276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094" marR="650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0" y="1556792"/>
            <a:ext cx="2880320" cy="17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018297" cy="17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94" y="3717033"/>
            <a:ext cx="345243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0" y="3717032"/>
            <a:ext cx="288032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604867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70000"/>
              </a:lnSpc>
            </a:pPr>
            <a:r>
              <a:rPr lang="cs-CZ" sz="3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Seznam </a:t>
            </a:r>
            <a:r>
              <a:rPr lang="cs-CZ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použité literatury</a:t>
            </a:r>
          </a:p>
          <a:p>
            <a:pPr marL="457200" lvl="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Hluchý, M., Kolouch, J. </a:t>
            </a:r>
            <a:r>
              <a:rPr lang="cs-CZ" sz="2400" i="1" dirty="0" smtClean="0">
                <a:solidFill>
                  <a:schemeClr val="tx1"/>
                </a:solidFill>
              </a:rPr>
              <a:t>Strojírenská technologie 2 – 1.díl</a:t>
            </a:r>
            <a:r>
              <a:rPr lang="cs-CZ" sz="2400" dirty="0" smtClean="0">
                <a:solidFill>
                  <a:schemeClr val="tx1"/>
                </a:solidFill>
              </a:rPr>
              <a:t>, 2. vyd. </a:t>
            </a:r>
            <a:r>
              <a:rPr lang="cs-CZ" sz="2400" dirty="0">
                <a:solidFill>
                  <a:schemeClr val="tx1"/>
                </a:solidFill>
              </a:rPr>
              <a:t>Praha: </a:t>
            </a:r>
            <a:r>
              <a:rPr lang="cs-CZ" sz="2400" dirty="0" err="1" smtClean="0">
                <a:solidFill>
                  <a:schemeClr val="tx1"/>
                </a:solidFill>
              </a:rPr>
              <a:t>Scientia</a:t>
            </a:r>
            <a:r>
              <a:rPr lang="cs-CZ" sz="2400" dirty="0" smtClean="0">
                <a:solidFill>
                  <a:schemeClr val="tx1"/>
                </a:solidFill>
              </a:rPr>
              <a:t>, 2001. </a:t>
            </a:r>
            <a:r>
              <a:rPr lang="cs-CZ" sz="2400" dirty="0">
                <a:solidFill>
                  <a:schemeClr val="tx1"/>
                </a:solidFill>
              </a:rPr>
              <a:t>ISBN </a:t>
            </a:r>
            <a:r>
              <a:rPr lang="cs-CZ" sz="2400" dirty="0" smtClean="0">
                <a:solidFill>
                  <a:schemeClr val="tx1"/>
                </a:solidFill>
              </a:rPr>
              <a:t>80-7183-244-8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Dillinger</a:t>
            </a:r>
            <a:r>
              <a:rPr lang="cs-CZ" sz="2400" dirty="0" smtClean="0">
                <a:solidFill>
                  <a:schemeClr val="tx1"/>
                </a:solidFill>
              </a:rPr>
              <a:t>, J. a kol.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i="1" dirty="0" err="1" smtClean="0">
                <a:solidFill>
                  <a:schemeClr val="tx1"/>
                </a:solidFill>
              </a:rPr>
              <a:t>Moderní</a:t>
            </a:r>
            <a:r>
              <a:rPr lang="de-DE" sz="2400" i="1" dirty="0" smtClean="0">
                <a:solidFill>
                  <a:schemeClr val="tx1"/>
                </a:solidFill>
              </a:rPr>
              <a:t> </a:t>
            </a:r>
            <a:r>
              <a:rPr lang="de-DE" sz="2400" i="1" dirty="0" err="1">
                <a:solidFill>
                  <a:schemeClr val="tx1"/>
                </a:solidFill>
              </a:rPr>
              <a:t>strojírenství</a:t>
            </a:r>
            <a:r>
              <a:rPr lang="de-DE" sz="2400" i="1" dirty="0">
                <a:solidFill>
                  <a:schemeClr val="tx1"/>
                </a:solidFill>
              </a:rPr>
              <a:t> pro </a:t>
            </a:r>
            <a:r>
              <a:rPr lang="de-DE" sz="2400" i="1" dirty="0" err="1">
                <a:solidFill>
                  <a:schemeClr val="tx1"/>
                </a:solidFill>
              </a:rPr>
              <a:t>školu</a:t>
            </a:r>
            <a:r>
              <a:rPr lang="de-DE" sz="2400" i="1" dirty="0">
                <a:solidFill>
                  <a:schemeClr val="tx1"/>
                </a:solidFill>
              </a:rPr>
              <a:t> a </a:t>
            </a:r>
            <a:r>
              <a:rPr lang="de-DE" sz="2400" i="1" dirty="0" smtClean="0">
                <a:solidFill>
                  <a:schemeClr val="tx1"/>
                </a:solidFill>
              </a:rPr>
              <a:t>praxi</a:t>
            </a:r>
            <a:r>
              <a:rPr lang="cs-CZ" sz="2400" i="1" dirty="0" smtClean="0">
                <a:solidFill>
                  <a:schemeClr val="tx1"/>
                </a:solidFill>
              </a:rPr>
              <a:t>,</a:t>
            </a:r>
            <a:r>
              <a:rPr lang="de-DE" sz="2400" dirty="0">
                <a:solidFill>
                  <a:schemeClr val="tx1"/>
                </a:solidFill>
              </a:rPr>
              <a:t> Praha: </a:t>
            </a:r>
            <a:r>
              <a:rPr lang="de-DE" sz="2400" dirty="0" smtClean="0">
                <a:solidFill>
                  <a:schemeClr val="tx1"/>
                </a:solidFill>
              </a:rPr>
              <a:t>Europa – </a:t>
            </a:r>
            <a:r>
              <a:rPr lang="de-DE" sz="2400" dirty="0" err="1" smtClean="0">
                <a:solidFill>
                  <a:schemeClr val="tx1"/>
                </a:solidFill>
              </a:rPr>
              <a:t>Sobotáles</a:t>
            </a:r>
            <a:r>
              <a:rPr lang="cs-CZ" sz="2400" dirty="0" smtClean="0">
                <a:solidFill>
                  <a:schemeClr val="tx1"/>
                </a:solidFill>
              </a:rPr>
              <a:t>, 2007.</a:t>
            </a:r>
            <a:r>
              <a:rPr lang="de-DE" sz="2400" dirty="0">
                <a:solidFill>
                  <a:schemeClr val="tx1"/>
                </a:solidFill>
              </a:rPr>
              <a:t> ISBN </a:t>
            </a:r>
            <a:r>
              <a:rPr lang="de-DE" sz="2400" dirty="0" smtClean="0">
                <a:solidFill>
                  <a:schemeClr val="tx1"/>
                </a:solidFill>
              </a:rPr>
              <a:t>978-80-86706-19-1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http://cs.wikipedia.org/wiki/Soubor:Z%C3%A1mrsk,_steel_ingots</a:t>
            </a:r>
            <a:r>
              <a:rPr lang="cs-CZ" sz="2400" dirty="0" smtClean="0">
                <a:solidFill>
                  <a:schemeClr val="tx1"/>
                </a:solidFill>
              </a:rPr>
              <a:t>_-_2.JPG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http://</a:t>
            </a:r>
            <a:r>
              <a:rPr lang="cs-CZ" sz="2400" dirty="0" smtClean="0">
                <a:solidFill>
                  <a:schemeClr val="tx1"/>
                </a:solidFill>
              </a:rPr>
              <a:t>commons.wikimedia.org/wiki/File:Steel_bar_rolling_machinery</a:t>
            </a:r>
            <a:r>
              <a:rPr lang="cs-CZ" sz="2400" dirty="0">
                <a:solidFill>
                  <a:schemeClr val="tx1"/>
                </a:solidFill>
              </a:rPr>
              <a:t>_-_geograph.org.uk_-_</a:t>
            </a:r>
            <a:r>
              <a:rPr lang="cs-CZ" sz="2400" dirty="0" smtClean="0">
                <a:solidFill>
                  <a:schemeClr val="tx1"/>
                </a:solidFill>
              </a:rPr>
              <a:t>589195.jpg</a:t>
            </a:r>
          </a:p>
          <a:p>
            <a:pPr marL="457200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http://commons.wikimedia.org/wiki/File:Steelbar.jpg</a:t>
            </a: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/>
              <a:t>Postup výroby normalizovaných polotovarů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68052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60000"/>
              </a:lnSpc>
            </a:pPr>
            <a:r>
              <a:rPr lang="cs-CZ" sz="2400" dirty="0"/>
              <a:t>Z tekutého surového </a:t>
            </a:r>
            <a:r>
              <a:rPr lang="cs-CZ" sz="2400" dirty="0" err="1"/>
              <a:t>Fe</a:t>
            </a:r>
            <a:r>
              <a:rPr lang="cs-CZ" sz="2400" dirty="0"/>
              <a:t> </a:t>
            </a:r>
            <a:r>
              <a:rPr lang="cs-CZ" sz="2400" dirty="0" smtClean="0"/>
              <a:t>se zkujňováním vyrobí v ocelárnách tekutá ocel, která se odlije do velkých </a:t>
            </a:r>
            <a:r>
              <a:rPr lang="cs-CZ" sz="2400" b="1" dirty="0" smtClean="0"/>
              <a:t>kokil</a:t>
            </a:r>
            <a:r>
              <a:rPr lang="cs-CZ" sz="2400" dirty="0" smtClean="0"/>
              <a:t>. Po ztuhnutí získáme </a:t>
            </a:r>
            <a:r>
              <a:rPr lang="cs-CZ" sz="2400" b="1" dirty="0" smtClean="0"/>
              <a:t>ingoty</a:t>
            </a:r>
            <a:r>
              <a:rPr lang="cs-CZ" sz="2400" dirty="0" smtClean="0"/>
              <a:t>, která se převezou do válcoven, kde se válcováním přeměňují na </a:t>
            </a:r>
            <a:r>
              <a:rPr lang="cs-CZ" sz="2400" b="1" dirty="0" smtClean="0"/>
              <a:t>předvalky </a:t>
            </a:r>
            <a:r>
              <a:rPr lang="cs-CZ" sz="2400" dirty="0" smtClean="0"/>
              <a:t>velkých průřezů (brány, sochory) a </a:t>
            </a:r>
            <a:r>
              <a:rPr lang="cs-CZ" sz="2400" b="1" dirty="0" smtClean="0"/>
              <a:t>vývalky,</a:t>
            </a:r>
            <a:r>
              <a:rPr lang="cs-CZ" sz="2400" dirty="0" smtClean="0"/>
              <a:t> které vznikají dalším válcováním předvalků.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Ocelové ingoty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pload.wikimedia.org/wikipedia/commons/thumb/a/a1/Z%C3%A1mrsk%2C_steel_ingots_-_2.JPG/220px-Z%C3%A1mrsk%2C_steel_ingots_-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4" y="2204864"/>
            <a:ext cx="39926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Válcování plechů</a:t>
            </a:r>
            <a:endParaRPr lang="cs-CZ" sz="3000" b="1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95942" y="1484784"/>
            <a:ext cx="4040188" cy="639762"/>
          </a:xfrm>
        </p:spPr>
        <p:txBody>
          <a:bodyPr/>
          <a:lstStyle/>
          <a:p>
            <a:r>
              <a:rPr lang="cs-CZ" dirty="0" smtClean="0"/>
              <a:t>Schéma válcování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lnSpc>
                <a:spcPct val="170000"/>
              </a:lnSpc>
            </a:pPr>
            <a:endParaRPr lang="cs-CZ" sz="31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923929" y="1772816"/>
            <a:ext cx="4762872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/>
              <a:t>Probíhá ve válcovnách na válcovacích stolicích různého provedení.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Válcovací stolice = rám + válce.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Válcováním za tepla nebo za studena.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Válcovací trať = několik válcovacích stolic za sebou.</a:t>
            </a:r>
          </a:p>
          <a:p>
            <a:endParaRPr lang="cs-CZ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952328" cy="299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Schéma válcovací stolice</a:t>
            </a:r>
            <a:endParaRPr lang="cs-CZ" sz="3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68600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Druhy válcovacích stolic podle počtu válců</a:t>
            </a:r>
            <a:endParaRPr lang="cs-CZ" sz="3000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495800" cy="35283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dirty="0" smtClean="0"/>
              <a:t>Válcovací stolice dělíme  podle počtu válců na:</a:t>
            </a:r>
          </a:p>
          <a:p>
            <a:pPr marL="514350" indent="-514350">
              <a:lnSpc>
                <a:spcPct val="160000"/>
              </a:lnSpc>
              <a:buFont typeface="+mj-lt"/>
              <a:buAutoNum type="alphaUcPeriod"/>
            </a:pPr>
            <a:r>
              <a:rPr lang="cs-CZ" dirty="0" smtClean="0"/>
              <a:t>Duo.</a:t>
            </a:r>
          </a:p>
          <a:p>
            <a:pPr marL="514350" indent="-514350">
              <a:lnSpc>
                <a:spcPct val="160000"/>
              </a:lnSpc>
              <a:buFont typeface="+mj-lt"/>
              <a:buAutoNum type="alphaUcPeriod"/>
            </a:pPr>
            <a:r>
              <a:rPr lang="cs-CZ" dirty="0" smtClean="0"/>
              <a:t>Trio.</a:t>
            </a:r>
          </a:p>
          <a:p>
            <a:pPr marL="514350" indent="-514350">
              <a:lnSpc>
                <a:spcPct val="160000"/>
              </a:lnSpc>
              <a:buFont typeface="+mj-lt"/>
              <a:buAutoNum type="alphaUcPeriod"/>
            </a:pPr>
            <a:r>
              <a:rPr lang="cs-CZ" dirty="0" smtClean="0"/>
              <a:t>Kvarto.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dirty="0" smtClean="0"/>
              <a:t>D.- F. Víceválcové.</a:t>
            </a:r>
          </a:p>
          <a:p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Rolling mill configurations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1891"/>
            <a:ext cx="4038600" cy="43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4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Druhy válcovacích stolic</a:t>
            </a:r>
            <a:endParaRPr lang="cs-CZ" sz="3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5805264"/>
            <a:ext cx="8003232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Válce s vodorovnou </a:t>
            </a:r>
            <a:r>
              <a:rPr lang="cs-CZ" sz="2400" dirty="0" smtClean="0"/>
              <a:t>osou  válcují předvalek na tloušťku, válce se svislou osou válcují na šířku.</a:t>
            </a:r>
            <a:endParaRPr lang="cs-CZ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340768"/>
            <a:ext cx="7067550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0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Výroba profilů</a:t>
            </a:r>
            <a:endParaRPr lang="cs-CZ" sz="3000" b="1" dirty="0"/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102116" y="2132856"/>
            <a:ext cx="4572000" cy="4021907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cs-CZ" sz="2400" dirty="0" smtClean="0"/>
              <a:t>Podle povrchu polotovaru po tváření rozeznáváme tyto profily:</a:t>
            </a:r>
          </a:p>
          <a:p>
            <a:pPr marL="457200" indent="-457200" algn="l">
              <a:lnSpc>
                <a:spcPct val="170000"/>
              </a:lnSpc>
              <a:buFont typeface="+mj-lt"/>
              <a:buAutoNum type="arabicPeriod"/>
            </a:pPr>
            <a:r>
              <a:rPr lang="cs-CZ" sz="2400" b="1" dirty="0" smtClean="0"/>
              <a:t>Hrubé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cs-CZ" sz="2400" dirty="0" smtClean="0"/>
              <a:t>         horší přesnost rozměrů, hrubý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</a:t>
            </a:r>
            <a:r>
              <a:rPr lang="cs-CZ" sz="2400" dirty="0" err="1" smtClean="0"/>
              <a:t>zokujený</a:t>
            </a:r>
            <a:r>
              <a:rPr lang="cs-CZ" sz="2400" dirty="0" smtClean="0"/>
              <a:t> povrch.</a:t>
            </a:r>
          </a:p>
          <a:p>
            <a:pPr marL="457200" indent="-457200" algn="l">
              <a:lnSpc>
                <a:spcPct val="170000"/>
              </a:lnSpc>
              <a:buFont typeface="+mj-lt"/>
              <a:buAutoNum type="arabicPeriod" startAt="2"/>
            </a:pPr>
            <a:r>
              <a:rPr lang="cs-CZ" sz="2400" b="1" dirty="0" smtClean="0"/>
              <a:t>Přesné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cs-CZ" sz="2400" b="1" dirty="0"/>
              <a:t> </a:t>
            </a:r>
            <a:r>
              <a:rPr lang="cs-CZ" sz="2400" b="1" dirty="0" smtClean="0"/>
              <a:t>        </a:t>
            </a:r>
            <a:r>
              <a:rPr lang="cs-CZ" sz="2400" dirty="0" smtClean="0"/>
              <a:t>přesnost IT9-11 s povrchem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cs-CZ" sz="2400" dirty="0" smtClean="0"/>
              <a:t>         kovově čistým.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648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Válcovací stolice s kalibrovanými válci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Steel bar rolling machinery - geograph.org.uk - 589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44" y="2132856"/>
            <a:ext cx="3992612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/>
              <a:t>Hrubé profily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4294967295"/>
          </p:nvPr>
        </p:nvSpPr>
        <p:spPr>
          <a:xfrm>
            <a:off x="0" y="4581128"/>
            <a:ext cx="6804248" cy="208823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cs-CZ" sz="2400" dirty="0" smtClean="0"/>
              <a:t>Vyrábí se ve válcovnách na tzv. </a:t>
            </a:r>
            <a:r>
              <a:rPr lang="cs-CZ" sz="2400" b="1" dirty="0" smtClean="0"/>
              <a:t>kalibrovaných válcovacích stolicích.</a:t>
            </a:r>
          </a:p>
          <a:p>
            <a:pPr marL="0" indent="0" algn="l">
              <a:buNone/>
            </a:pPr>
            <a:r>
              <a:rPr lang="cs-CZ" sz="2400" b="1" dirty="0" smtClean="0"/>
              <a:t>Kalibr = </a:t>
            </a:r>
            <a:r>
              <a:rPr lang="cs-CZ" sz="2400" dirty="0" smtClean="0"/>
              <a:t>prostor pro materiál mezi oběma válci.</a:t>
            </a:r>
          </a:p>
          <a:p>
            <a:pPr marL="0" indent="0" algn="l">
              <a:buNone/>
            </a:pPr>
            <a:r>
              <a:rPr lang="cs-CZ" sz="2400" b="1" dirty="0" smtClean="0"/>
              <a:t>Druhy kalibru:</a:t>
            </a:r>
            <a:endParaRPr lang="cs-CZ" sz="2400" dirty="0" smtClean="0"/>
          </a:p>
          <a:p>
            <a:pPr marL="457200" indent="-457200" algn="l">
              <a:buFont typeface="+mj-lt"/>
              <a:buAutoNum type="alphaLcPeriod"/>
            </a:pPr>
            <a:r>
              <a:rPr lang="cs-CZ" sz="2400" b="1" dirty="0" smtClean="0"/>
              <a:t>Otevřené.</a:t>
            </a:r>
          </a:p>
          <a:p>
            <a:pPr marL="457200" indent="-457200" algn="l">
              <a:buFont typeface="+mj-lt"/>
              <a:buAutoNum type="alphaLcPeriod"/>
            </a:pPr>
            <a:r>
              <a:rPr lang="cs-CZ" sz="2400" b="1" dirty="0" smtClean="0"/>
              <a:t>Uzavřené.</a:t>
            </a:r>
          </a:p>
          <a:p>
            <a:pPr marL="457200" indent="-457200" algn="l">
              <a:buFont typeface="+mj-lt"/>
              <a:buAutoNum type="alphaLcPeriod"/>
            </a:pP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Picture 1" descr="Popis: D:\_Aktualni_sk_rok\Projekty\Šablony_do_škol_\Základní logolink OP VK\Zakladni_logolink_OPVK (ESF, EU, MSMT, OP VK)\01_Zakladni_logolink_horizontalni_cz\OPVK_hor_zakladni_logolink_CMYK_cz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6306"/>
          <a:stretch>
            <a:fillRect/>
          </a:stretch>
        </p:blipFill>
        <p:spPr bwMode="auto">
          <a:xfrm>
            <a:off x="3059832" y="76226"/>
            <a:ext cx="3248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2403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82" y="1484785"/>
            <a:ext cx="41719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820</Words>
  <Application>Microsoft Office PowerPoint</Application>
  <PresentationFormat>Předvádění na obrazovce (4:3)</PresentationFormat>
  <Paragraphs>191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Motiv systému Office</vt:lpstr>
      <vt:lpstr>Prezentace aplikace PowerPoint</vt:lpstr>
      <vt:lpstr>Normalizované polotovary</vt:lpstr>
      <vt:lpstr>Postup výroby normalizovaných polotovarů</vt:lpstr>
      <vt:lpstr>Válcování plechů</vt:lpstr>
      <vt:lpstr>Schéma válcovací stolice</vt:lpstr>
      <vt:lpstr>Druhy válcovacích stolic podle počtu válců</vt:lpstr>
      <vt:lpstr>Druhy válcovacích stolic</vt:lpstr>
      <vt:lpstr>Výroba profilů</vt:lpstr>
      <vt:lpstr>Hrubé profily</vt:lpstr>
      <vt:lpstr>Přesné profily</vt:lpstr>
      <vt:lpstr>Tažení drátů</vt:lpstr>
      <vt:lpstr>Žíhání = patentování drátů</vt:lpstr>
      <vt:lpstr>Úkol:</vt:lpstr>
      <vt:lpstr>Výroba bezešvých ocelových trubek</vt:lpstr>
      <vt:lpstr>Válcování trubek</vt:lpstr>
      <vt:lpstr>Mannesmannův způsob</vt:lpstr>
      <vt:lpstr>Stiefelův způsob</vt:lpstr>
      <vt:lpstr>Švové (svařované) ocelové trubky</vt:lpstr>
      <vt:lpstr>Švové svařování trubek </vt:lpstr>
      <vt:lpstr>Prezentace aplikace PowerPoint</vt:lpstr>
      <vt:lpstr>Výroba trubek a tyčí vytlačováním</vt:lpstr>
      <vt:lpstr>Válcování složitějších profilů</vt:lpstr>
      <vt:lpstr>Tabulka normalizovaných polotovarů</vt:lpstr>
      <vt:lpstr>Úkol :Popište způsoby výroby trubek na obrázcích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sspu</dc:creator>
  <cp:lastModifiedBy>Pavel Voborský</cp:lastModifiedBy>
  <cp:revision>51</cp:revision>
  <dcterms:created xsi:type="dcterms:W3CDTF">2012-05-08T08:15:49Z</dcterms:created>
  <dcterms:modified xsi:type="dcterms:W3CDTF">2019-02-28T08:57:08Z</dcterms:modified>
</cp:coreProperties>
</file>